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g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u"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gu">
                <a:solidFill>
                  <a:schemeClr val="tx1">
                    <a:lumMod val="50000"/>
                    <a:lumOff val="50000"/>
                  </a:schemeClr>
                </a:solidFill>
              </a:rPr>
              <a:t>નંબર 45 ભગવાનનો શબ્દ</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gu" sz="4400"/>
              <a:t>એન્જલ તરફથી સારા સમાચાર</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u" sz="4000">
                <a:solidFill>
                  <a:srgbClr val="FF0000"/>
                </a:solidFill>
              </a:rPr>
              <a:t>આજની ક્વિઝ</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gu" sz="3600">
                <a:solidFill>
                  <a:schemeClr val="tx1">
                    <a:lumMod val="65000"/>
                    <a:lumOff val="35000"/>
                  </a:schemeClr>
                </a:solidFill>
              </a:rPr>
              <a:t>મરિયમને આ સમાચાર કોણે આપ્યા?</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gu" sz="2800">
                <a:solidFill>
                  <a:schemeClr val="tx1">
                    <a:lumMod val="65000"/>
                    <a:lumOff val="35000"/>
                  </a:schemeClr>
                </a:solidFill>
              </a:rPr>
              <a:t>① </a:t>
            </a:r>
            <a:r xmlns:a="http://schemas.openxmlformats.org/drawingml/2006/main">
              <a:rPr altLang="ko-KR" dirty="0" lang="gu" sz="2800">
                <a:solidFill>
                  <a:schemeClr val="tx1">
                    <a:lumMod val="65000"/>
                    <a:lumOff val="35000"/>
                  </a:schemeClr>
                </a:solidFill>
              </a:rPr>
              <a:t>શેતાન</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gu" sz="2800">
                <a:solidFill>
                  <a:schemeClr val="tx1">
                    <a:lumMod val="65000"/>
                    <a:lumOff val="35000"/>
                  </a:schemeClr>
                </a:solidFill>
              </a:rPr>
              <a:t>② </a:t>
            </a:r>
            <a:r xmlns:a="http://schemas.openxmlformats.org/drawingml/2006/main">
              <a:rPr altLang="ko-KR" dirty="0" lang="gu" sz="2800">
                <a:solidFill>
                  <a:schemeClr val="tx1">
                    <a:lumMod val="65000"/>
                    <a:lumOff val="35000"/>
                  </a:schemeClr>
                </a:solidFill>
              </a:rPr>
              <a:t>મેરીનો મિત્ર</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gu" sz="2800">
                <a:solidFill>
                  <a:schemeClr val="tx1">
                    <a:lumMod val="65000"/>
                    <a:lumOff val="35000"/>
                  </a:schemeClr>
                </a:solidFill>
              </a:rPr>
              <a:t>③ </a:t>
            </a:r>
            <a:r xmlns:a="http://schemas.openxmlformats.org/drawingml/2006/main">
              <a:rPr altLang="ko-KR" dirty="0" lang="gu" sz="2800">
                <a:solidFill>
                  <a:schemeClr val="tx1">
                    <a:lumMod val="65000"/>
                    <a:lumOff val="35000"/>
                  </a:schemeClr>
                </a:solidFill>
              </a:rPr>
              <a:t>દેવદૂત</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gu" sz="2800">
                <a:solidFill>
                  <a:schemeClr val="tx1">
                    <a:lumMod val="65000"/>
                    <a:lumOff val="35000"/>
                  </a:schemeClr>
                </a:solidFill>
              </a:rPr>
              <a:t>④ </a:t>
            </a:r>
            <a:r xmlns:a="http://schemas.openxmlformats.org/drawingml/2006/main">
              <a:rPr altLang="ko-KR" dirty="0" lang="gu" sz="2800">
                <a:solidFill>
                  <a:schemeClr val="tx1">
                    <a:lumMod val="65000"/>
                    <a:lumOff val="35000"/>
                  </a:schemeClr>
                </a:solidFill>
              </a:rPr>
              <a:t>ઈસુ</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gu" sz="2800">
                <a:solidFill>
                  <a:srgbClr val="FF0000"/>
                </a:solidFill>
              </a:rPr>
              <a:t>③ </a:t>
            </a:r>
            <a:r xmlns:a="http://schemas.openxmlformats.org/drawingml/2006/main">
              <a:rPr altLang="ko-KR" dirty="0" lang="gu" sz="2800">
                <a:solidFill>
                  <a:srgbClr val="FF0000"/>
                </a:solidFill>
              </a:rPr>
              <a:t>દેવદૂત</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 54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કૂવા પર સમરિટન સ્ત્રી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હું જે પાણી આપું છું તે જે કોઈ પીશે તેને ક્યારેય તરસ લાગશે નહિ. ખરેખર, હું તેને જે પાણી આપીશ તે તેનામાં શાશ્વત જીવન સુધી વહેતું પાણીનું ઝરણું બની જશે."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જ્યારે ઈસુ સમરૂન દેશમાંથી પસાર થતો હતો, ત્યારે તે કૂવા પાસે એક સ્ત્રીને મળ્યો અને કહ્યું. "કૃપા કરીને મને થોડું પાણી આપો."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gu" altLang="ko-KR" sz="2600">
                <a:solidFill>
                  <a:schemeClr val="tx1">
                    <a:lumMod val="65000"/>
                    <a:lumOff val="35000"/>
                  </a:schemeClr>
                </a:solidFill>
              </a:rPr>
              <a:t>સ્ત્રી અદ્ભુત હતી. કારણ કે યહૂદીઓ સમરૂનીઓ સાથે વાત કરતા નથી. "જો તમે જાણતા હોત કે હું કોણ છું, તો તમે મારી પાસે પાણી માંગ્યું હોત." ઈસુએ કહ્યું</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gu" altLang="ko-KR" sz="2600">
                <a:solidFill>
                  <a:schemeClr val="tx1">
                    <a:lumMod val="65000"/>
                    <a:lumOff val="35000"/>
                  </a:schemeClr>
                </a:solidFill>
              </a:rPr>
              <a:t>"કારણ કે હું જે પાણી આપું છું તે જીવનનું પાણી છે જે ફરી ક્યારેય તરસ્યું નથી." તે સ્ત્રીને ઈસુ વિશે કુતૂહલ થયું. "તમે કોણ છો, તમે મને તે પાણી આપી શકશો?"</a:t>
            </a:r>
            <a:r xmlns:a="http://schemas.openxmlformats.org/drawingml/2006/main">
              <a:rPr lang="gu"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“હું ખ્રિસ્ત અને ઈશ્વરનો દીકરો છું,” ઈસુએ જવાબ આપ્યો. આ જોઈને તે ચોંકી ગઈ.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gu" altLang="ko-KR" sz="2600">
                <a:solidFill>
                  <a:schemeClr val="tx1">
                    <a:lumMod val="65000"/>
                    <a:lumOff val="35000"/>
                  </a:schemeClr>
                </a:solidFill>
              </a:rPr>
              <a:t>તેણીએ પોતાનું પાણીનું પાત્ર છોડી દીધું અને શહેરમાં પાછી ફરી અને લોકોને ઈસુ વિષે કહ્યું. ઘણા લોકો ઈસુને મળવા આવ્યા અને તેમના તારણહાર તરીકે તેમનામાં વિશ્વાસ કર્યો.</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સમરૂની સ્ત્રી ઈસુને મળી કે તરત જ, તે પાણીનો વાસણ છોડીને ગામલોકોને મુક્તિની ખુશખબર પહોંચાડવા ગામમાં પાછી ગઈ.</a:t>
            </a:r>
            <a:r xmlns:a="http://schemas.openxmlformats.org/drawingml/2006/main">
              <a:rPr altLang="en-US" lang="gu" sz="3200">
                <a:solidFill>
                  <a:schemeClr val="tx1">
                    <a:lumMod val="65000"/>
                    <a:lumOff val="35000"/>
                  </a:schemeClr>
                </a:solidFill>
              </a:rPr>
              <a:t> </a:t>
            </a:r>
            <a:r xmlns:a="http://schemas.openxmlformats.org/drawingml/2006/main">
              <a:rPr altLang="ko-KR" lang="gu" sz="3200">
                <a:solidFill>
                  <a:schemeClr val="tx1">
                    <a:lumMod val="65000"/>
                    <a:lumOff val="35000"/>
                  </a:schemeClr>
                </a:solidFill>
              </a:rPr>
              <a:t>છેવટે, તેણીએ જે સુવાર્તાનો ઉપદેશ આપ્યો તે સાંભળીને અને વિશ્વાસ કરીને ઘણા લોકો બચી ગયા.</a:t>
            </a:r>
            <a:r xmlns:a="http://schemas.openxmlformats.org/drawingml/2006/main">
              <a:rPr altLang="en-US" lang="g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gu" sz="3200">
                <a:solidFill>
                  <a:schemeClr val="tx1">
                    <a:lumMod val="65000"/>
                    <a:lumOff val="35000"/>
                  </a:schemeClr>
                </a:solidFill>
              </a:rPr>
              <a:t>શું તમે ઈસુને મળ્યા છો? શું તમે બીજાઓને ઈસુ વિશે કહો છો? સમરૂની સ્ત્રીની જેમ અન્ય લોકો સાથે ઈસુનો પરિચય કેવી રીતે કરવો?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r xmlns:a="http://schemas.openxmlformats.org/drawingml/2006/main">
              <a:rPr altLang="en-US" lang="gu" sz="3600">
                <a:solidFill>
                  <a:srgbClr val="0070c0"/>
                </a:solidFill>
              </a:rPr>
              <a:t> </a:t>
            </a:r>
            <a:r xmlns:a="http://schemas.openxmlformats.org/drawingml/2006/main">
              <a:rPr altLang="ko-KR" lang="gu" sz="3600">
                <a:solidFill>
                  <a:srgbClr val="0070c0"/>
                </a:solidFill>
              </a:rPr>
              <a:t>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આપણને જીવનનું પાણી આપે છે જેથી આપણા આત્માઓ માટે ક્યારેય તરસ ન લાગે.</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 સમરૂની સ્ત્રીને ક્યાં મળ્યા?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મહેલમાં</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શહેર પર</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શેરી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બજારમાં</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કૂવા પર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કૂવા પર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u" sz="4000">
                <a:solidFill>
                  <a:srgbClr val="FF0000"/>
                </a:solidFill>
              </a:rPr>
              <a:t>આજનો શબ્દ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gu" sz="3600">
                <a:solidFill>
                  <a:schemeClr val="tx1">
                    <a:lumMod val="65000"/>
                    <a:lumOff val="35000"/>
                  </a:schemeClr>
                </a:solidFill>
              </a:rPr>
              <a:t>તમે બાળક સાથે હશો અને એક પુત્રને જન્મ આપશો, અને તમારે તેને ઈસુ નામ આપવું પડશે.</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gu" sz="2800">
                <a:solidFill>
                  <a:schemeClr val="tx1">
                    <a:lumMod val="65000"/>
                    <a:lumOff val="35000"/>
                  </a:schemeClr>
                </a:solidFill>
              </a:rPr>
              <a:t>લ્યુક</a:t>
            </a:r>
            <a:r xmlns:a="http://schemas.openxmlformats.org/drawingml/2006/main">
              <a:rPr altLang="en-US" dirty="0" lang="gu" sz="2800">
                <a:solidFill>
                  <a:schemeClr val="tx1">
                    <a:lumMod val="65000"/>
                    <a:lumOff val="35000"/>
                  </a:schemeClr>
                </a:solidFill>
              </a:rPr>
              <a:t> </a:t>
            </a:r>
            <a:r xmlns:a="http://schemas.openxmlformats.org/drawingml/2006/main">
              <a:rPr altLang="ko-KR" dirty="0" lang="gu"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હું જે પાણી આપું છું તે જે કોઈ પીશે તેને ક્યારેય તરસ લાગશે નહિ. ખરેખર, હું તેને જે પાણી આપીશ તે તેનામાં શાશ્વત જીવન સુધી વહેતું પાણીનું ઝરણું બની જશે."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55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તમારી જાળને ઊંડા પાણીમાં ફેંકી દો</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પછી ઈસુએ સિમોનને કહ્યું, "ગભરાશો નહિ; હવેથી તું માણસોને પકડશે."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 જે પીટરની હોડી પર ગયો અને શબ્દ પહોંચાડ્યો, તેણે પીટરને કહ્યું. "હવે ઊંડા પાણીમાં જાઓ અને માછલી પકડવા માટે જાળ નાખો."</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“માસ્તર, અમે આખી રાત મહેનત કરી છે અને કંઈ પકડ્યું નથી. પણ તમે એમ કહો છો તેથી હું જાળી ઉતારી દઈશ."</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જ્યારે તેઓએ આમ કર્યું, ત્યારે તેઓએ એટલી મોટી સંખ્યામાં માછલીઓ પકડી કે તેમની જાળ ફાટવા લાગી. આ જોઈને પીટરને નવાઈ લાગી.</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gu" sz="3000">
                <a:solidFill>
                  <a:schemeClr val="tx1">
                    <a:lumMod val="65000"/>
                    <a:lumOff val="35000"/>
                  </a:schemeClr>
                </a:solidFill>
              </a:rPr>
              <a:t>તે ક્ષણે, પીટર એ જાણીને પસ્તાવો કર્યો કે ઈસુ ઈશ્વરના પુત્ર છે. "હું પાપી છું."</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gu" sz="3000">
                <a:solidFill>
                  <a:schemeClr val="tx1">
                    <a:lumMod val="65000"/>
                    <a:lumOff val="35000"/>
                  </a:schemeClr>
                </a:solidFill>
              </a:rPr>
              <a:t>ઈસુએ કહ્યું. "ડરશો નહીં, હવેથી તમે માછીમાર બનશો જે લોકોને પકડે છે." પીટર બધું છોડીને ઈસુનો શિષ્ય બન્યો.</a:t>
            </a:r>
            <a:r xmlns:a="http://schemas.openxmlformats.org/drawingml/2006/main">
              <a:rPr altLang="en-US" lang="gu"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a:t>
            </a:r>
            <a:r xmlns:a="http://schemas.openxmlformats.org/drawingml/2006/main">
              <a:rPr altLang="en-US" lang="gu" sz="4000">
                <a:solidFill>
                  <a:srgbClr val="ff0000"/>
                </a:solidFill>
              </a:rPr>
              <a:t> </a:t>
            </a:r>
            <a:r xmlns:a="http://schemas.openxmlformats.org/drawingml/2006/main">
              <a:rPr altLang="ko-KR" lang="gu" sz="4000">
                <a:solidFill>
                  <a:srgbClr val="ff0000"/>
                </a:solidFill>
              </a:rPr>
              <a:t>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પીટર, જે ઈસુને મળ્યો,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પસ્તાવો કર્યો અને ત્યાં જ તેનું પાલન કર્યું.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ત્યાં પસ્તાવો અને આજ્ઞાપાલન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તમારા જીવનમાં ઈસુને?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પીતરે બધું જ છોડી દીધું અને ઈસુને અનુસર્યા. પીટરની જેમ, તમારે એક શિષ્ય હોવું જોઈએ જે સાચો પસ્તાવો અને આજ્ઞાપાલન જાણે છે.</a:t>
            </a:r>
            <a:r xmlns:a="http://schemas.openxmlformats.org/drawingml/2006/main">
              <a:rPr altLang="en-US" lang="g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એવા ચમત્કારો કરે છે જે લોકોના અનુભવો અને ક્ષમતાઓને પાર કરે છે.</a:t>
            </a:r>
            <a:r xmlns:a="http://schemas.openxmlformats.org/drawingml/2006/main">
              <a:rPr altLang="en-US" lang="g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46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બાળક ઈસુ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પીટરનું કામ શું હતું?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સુથાર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ભરવાડ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માછીમાર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ખેડૂત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③ </a:t>
            </a:r>
            <a:r xmlns:a="http://schemas.openxmlformats.org/drawingml/2006/main">
              <a:rPr altLang="ko-KR" lang="gu" sz="2800">
                <a:solidFill>
                  <a:srgbClr val="ff0000"/>
                </a:solidFill>
              </a:rPr>
              <a:t>માછીમાર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પછી ઈસુએ સિમોનને કહ્યું, "ગભરાશો નહિ; હવેથી તું માણસોને પકડશે."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56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ઈસુએ શિષ્યોને બોલાવ્યા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ફિલિપે નથાનેલને શોધી કાઢ્યો અને તેને કહ્યું, "મૂસાએ નિયમશાસ્ત્રમાં જેના વિશે લખ્યું છે અને જેના વિશે પ્રબોધકોએ પણ લખ્યું છે તે અમને મળ્યા છે - નાઝરેથના ઈસુ, જોસેફના પુત્ર."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પીટર, એન્ડ્રુ અને તેમના પાડોશી ફિલિપને શિષ્ય તરીકે બોલાવ્યા. "મને અનુસરો!"</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ફિલિપે ઈસુનો પરિચય તેના મિત્ર નથાનેલ સાથે કરાવ્યો. "ઓલ્ડ ટેસ્ટામેન્ટમાં પ્રબોધકોએ લખેલા મસીહા દેખાયા."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"નાઝરેથ! ત્યાંથી મસીહા આવી શકે?" નથાનેલે પૂછ્યું. "આવો અને જુઓ," ફિલિપે કહ્યું.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નથાનેલને કહ્યું. "તમે સાચા ઇઝરાયલી છો, ફિલિપે તમને બોલાવ્યા તે પહેલાં તમે અંજીરના ઝાડ નીચે હતા ત્યારે મેં તમને જોયા હતા."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આ જોઈને નથાનેલ આશ્ચર્યચકિત થયો અને તેણે ઈસુને મહિમા આપ્યો, “રાબ્બી, તમે ઈશ્વરના પુત્ર અને ઈઝરાયેલના રાજા છો.”</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જલદી નથાનેલને તે જાણવા મળ્યું</a:t>
            </a:r>
            <a:r xmlns:a="http://schemas.openxmlformats.org/drawingml/2006/main">
              <a:rPr altLang="en-US" lang="gu" sz="3200">
                <a:solidFill>
                  <a:schemeClr val="tx1">
                    <a:lumMod val="65000"/>
                    <a:lumOff val="35000"/>
                  </a:schemeClr>
                </a:solidFill>
              </a:rPr>
              <a:t> </a:t>
            </a:r>
            <a:r xmlns:a="http://schemas.openxmlformats.org/drawingml/2006/main">
              <a:rPr altLang="ko-KR" lang="gu" sz="3200">
                <a:solidFill>
                  <a:schemeClr val="tx1">
                    <a:lumMod val="65000"/>
                    <a:lumOff val="35000"/>
                  </a:schemeClr>
                </a:solidFill>
              </a:rPr>
              <a:t>ઈસુ મસીહા છે, તેણે ઈસુને મહિમા આપ્યો.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 ઈસુનો શિષ્ય બન્યો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આપણા તારણહાર એવા ઈસુને મહિમા આપવાનો છે, અને ઈસુના શિષ્ય તરીકે જીવન જીવવું જોઈએ અને તેનું પાલન કરવું જોઈએ.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આજે ડેવિડના નગરમાં તમારા માટે તારણહારનો જન્મ થયો છે; તે ખ્રિસ્ત પ્રભુ 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ગમે છે</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લોકોને તેમના જેવા બનવા માટે શિષ્યો તરીકે બોલાવે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નથાનેલ સાથે ઈસુનો પરિચય કોણે કરાવ્યો?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પીટર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ફિલિપ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એન્ડ્રુ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પોલ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② </a:t>
            </a:r>
            <a:r xmlns:a="http://schemas.openxmlformats.org/drawingml/2006/main">
              <a:rPr altLang="ko-KR" lang="gu" sz="2800">
                <a:solidFill>
                  <a:srgbClr val="ff0000"/>
                </a:solidFill>
              </a:rPr>
              <a:t>ફિલિપ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ફિલિપે નથાનેલને શોધી કાઢ્યો અને તેને કહ્યું, "મૂસાએ નિયમશાસ્ત્રમાં જેના વિશે લખ્યું છે અને જેના વિશે પ્રબોધકોએ પણ લખ્યું છે તે અમને મળ્યા છે - નાઝરેથના ઈસુ, જોસેફના પુત્ર."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57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જે વ્યક્તિ છતમાંથી નીચે આવ્યો હતો</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 ઊભો થયો, તેની સાદડી લીધી અને તે બધાને જોઈને બહાર નીકળી ગયો. આનાથી બધા આશ્ચર્યચકિત થઈ ગયા અને તેઓએ ભગવાનની સ્તુતિ કરતાં કહ્યું, "આપણે આવું કંઈ જોયું નથી!"</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લોકોએ ઈસુના સાજા થવા વિશે સાંભળ્યું, ત્યારે લોકો તેમના લકવાગ્રસ્ત મિત્રને લાવ્યા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પરંતુ જ્યાં ઈસુ હતા ત્યાં ઘણા બધા લોકો હતા. તેથી તેઓ તેમના લકવાગ્રસ્ત મિત્રને છતમાંથી ઈસુ પાસે લઈ જઈ શક્યા નહિ.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છેવટે, જેઓ લકવાગ્રસ્ત મિત્રને લાવ્યા હતા તેઓએ છત તોડી નાખી અને લકવાગ્રસ્ત મિત્રને ઈસુ પાસે મોકલ્યો.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તેઓનો વિશ્વાસ જોઈને કહ્યું. "તારા પાપો માફ થયા છે. ઉઠો અને ઘરે જાઓ."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આશ્ચર્યજનક રીતે, લકવો તે ક્ષણે સાજો થઈ ગયો. પછી તે ઊભો થયો અને ચાલ્યો અને ઈશ્વરનો મહિમા કર્યો.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gu" altLang="ko-KR" sz="2400">
                <a:solidFill>
                  <a:schemeClr val="tx1">
                    <a:lumMod val="65000"/>
                    <a:lumOff val="35000"/>
                  </a:schemeClr>
                </a:solidFill>
              </a:rPr>
              <a:t>જ્યારે મરિયમને બાળક થવાનો સમય આવ્યો, ત્યારે તેને બેથલેહેમ જવું પડ્યું. પરંતુ જગ્યા ન હોવાને કારણે તેણીને ગમાણમાં બાળક હતું.</a:t>
            </a:r>
            <a:r xmlns:a="http://schemas.openxmlformats.org/drawingml/2006/main">
              <a:rPr lang="gu"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લકવાગ્રસ્તના મિત્રોને મુશ્કેલીઓ અને અપંગતા હતી, પણ તેઓ ઈસુ પાસે જવાનું છોડી શક્યા નહિ. કારણ કે તેઓને ઈસુમાં વિશ્વાસ હતો.</a:t>
            </a:r>
            <a:r xmlns:a="http://schemas.openxmlformats.org/drawingml/2006/main">
              <a:rPr altLang="en-US" lang="gu" sz="3200">
                <a:solidFill>
                  <a:schemeClr val="tx1">
                    <a:lumMod val="65000"/>
                    <a:lumOff val="35000"/>
                  </a:schemeClr>
                </a:solidFill>
              </a:rPr>
              <a:t> </a:t>
            </a:r>
            <a:r xmlns:a="http://schemas.openxmlformats.org/drawingml/2006/main">
              <a:rPr altLang="ko-KR" lang="gu" sz="3200">
                <a:solidFill>
                  <a:schemeClr val="tx1">
                    <a:lumMod val="65000"/>
                    <a:lumOff val="35000"/>
                  </a:schemeClr>
                </a:solidFill>
              </a:rPr>
              <a:t>શું આપણને ઈસુમાં વિશ્વાસ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જ્યારે આપણે વિશ્વાસ સાથે ઈસુ પાસે આવીએ છીએ, ત્યારે આપણે મુશ્કેલીઓ અને અવરોધો હોવા છતાં હાર ન માનવી જોઈએ જે આપણને અવરોધે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આમ કરવાથી, આપણે લકવાગ્રસ્ત માણસની જેમ ઈશ્વરને મહિમા અપાવી શકીશું.</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જેઓ તેમની પાસે આવે છે તેઓને ઈસુ નકારતા નથી. અને જેઓ તેની પાસે આવે છે તેઓને તે આપે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લકવાગ્રસ્ત શાના દ્વારા ઈસુ પાસે આવ્યો?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વિન્ડો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દરવાજો</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દિવાલ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છત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છત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 ઊભો થયો, તેની સાદડી લીધી અને તે બધાને જોઈને બહાર નીકળી ગયો. આનાથી બધા આશ્ચર્યચકિત થઈ ગયા અને તેઓએ ભગવાનની સ્તુતિ કરતાં કહ્યું, "આપણે આવું કંઈ જોયું નથી!"</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58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 મેથ્યુને બોલાવે 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જ્યારે ઈસુ ત્યાંથી આગળ વધ્યા, ત્યારે તેણે મેથ્યુ નામના એક માણસને કર વસૂલવાના બૂથ પર બેઠેલો જોયો. "મારી પાછળ આવ," તેણે તેને કહ્યું, અને મેથ્યુ ઉઠ્યો અને તેની પાછળ ગયો.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મેથ્યુ નામનો એક કર ઉઘરાવનાર હતો. તે ઈસ્રાએલીઓ માટે રોમ વતી કર વસૂલનાર હતો.</a:t>
            </a:r>
            <a:r xmlns:a="http://schemas.openxmlformats.org/drawingml/2006/main">
              <a:rPr lang="gu"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મેથ્યુ ટેક્સ કલેક્ટર હતો, તેથી તેની પાસે ઘણા પૈસા હતા. પરંતુ, યહૂદીઓ રોમ, વિજેતા, માટે કામ કરતા કર વસૂલનારાઓને ધિક્કારતા હતા.</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ટેક્સ બૂથ પર બેઠેલા મેથ્યુ તરફ જોયું અને તેને કહ્યું. "મને અનુસરો"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મેથ્યુએ તરત જ બધું છોડી દીધું અને ઈસુને અનુસર્યા. કારણ કે તેણે ઈસુને બોલાવવા બદલ આભાર માન્યો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દરમિયાન, બેથલેહેમમાં ઘેટાંની સંભાળ રાખનારા ઘેટાંપાળકોને સ્વર્ગમાંથી એક અવાજ આવ્યો.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"તંદુરસ્ત માટે ડૉક્ટરની જરૂર નથી, પરંતુ બીમાર માટે." મેથ્યુ ઈસુના શિષ્ય બન્યા.</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મેથ્યુ એક કર કલેક્ટર હતો જે તેના લોકો દ્વારા નફરત હતો. પરંતુ, ઈસુએ મેથ્યુને બોલાવ્યો અને તેને શિષ્ય બનાવ્યો.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પણ ઈશ્વરના લોકો છીએ. પરંતુ આપણે ઈસુના શિષ્યો તરીકે ઓળખાવા માટે પૂરતા નથી.</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gu" sz="3200">
                <a:solidFill>
                  <a:schemeClr val="tx1">
                    <a:lumMod val="65000"/>
                    <a:lumOff val="35000"/>
                  </a:schemeClr>
                </a:solidFill>
              </a:rPr>
              <a:t>જો કે, ઈસુ આપણને તેમના શિષ્યો બનાવવા માટે બોલાવે છે. તેથી, તેના બોલાવવાને લાયક બનવા માટે આપણે તેનું પાલન કરવું જોઈએ.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જે લોકોને દુનિયામાં નકારવામાં આવ્યા છે તેઓને ઈશ્વરના લોકો બનવા માટે બોલાવે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મેથ્યુનું કામ શું હતું?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કર કલેક્ટર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માછીમાર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સુથાર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પૂજારી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① </a:t>
            </a:r>
            <a:r xmlns:a="http://schemas.openxmlformats.org/drawingml/2006/main">
              <a:rPr altLang="ko-KR" lang="gu" sz="2800">
                <a:solidFill>
                  <a:srgbClr val="ff0000"/>
                </a:solidFill>
              </a:rPr>
              <a:t>કર કલેક્ટર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જ્યારે ઈસુ ત્યાંથી આગળ વધ્યા, ત્યારે તેણે મેથ્યુ નામના એક માણસને કર વસૂલવાના બૂથ પર બેઠેલો જોયો. "મારી પાછળ આવ," તેણે તેને કહ્યું, અને મેથ્યુ ઉઠ્યો અને તેની પાછળ ગયો.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59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ઈસુએ બાર શિષ્યોને પસંદ કર્યા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 દિવસોમાંના એક દિવસોમાં ઈસુ પ્રાર્થના કરવા માટે પર્વત પર ગયા, અને ભગવાનને પ્રાર્થના કરવામાં રાત પસાર કરી.</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જ્યારે સવાર થઈ, ત્યારે તેણે તેના શિષ્યોને પોતાની પાસે બોલાવ્યા અને તેમાંથી બારને પસંદ કર્યા, જેમને તેણે પ્રેરિતો તરીકે નિયુક્ત કર્યા:</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6:</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ત્યાં ઘણા બધા લોકો હતા જેઓ ઈસુને સાંભળ્યા અને અનુસર્યા. તેઓ ઈસુ સાથે ગયા અને ઈસુ પાસેથી શીખ્યા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પ્રાર્થના કર્યા પછી, ઈસુએ ખાસ કરીને તેમાંથી બારને નજીકના શિષ્યો તરીકે પસંદ કર્યા.</a:t>
            </a:r>
            <a:r xmlns:a="http://schemas.openxmlformats.org/drawingml/2006/main">
              <a:rPr lang="g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તેઓને ઈસુ સાથે રહેવા, સુવાર્તાનો ઉપદેશ આપવા અને ભૂતોને ભગાડવા માટે પસંદ કરવામાં આવ્યા હતા.</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“સ્વર્ગનો મહિમા, પૃથ્વી પર શાંતિ! આનંદ કરો, ઈસુનો જન્મ થયો છે. સ્વર્ગમાંથી એન્જલ્સે કહ્યું</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gu" sz="3000">
                <a:solidFill>
                  <a:schemeClr val="tx1">
                    <a:lumMod val="65000"/>
                    <a:lumOff val="35000"/>
                  </a:schemeClr>
                </a:solidFill>
              </a:rPr>
              <a:t>શિષ્યો વિવિધ પ્રકારના લોકો હતા: તેમાંના કેટલાક માછીમારો હતા, કર કલેક્ટર હતા, ક્રાંતિકારી હતા, તેમાંથી કેટલાક ગરમ સ્વભાવના હતા.</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પરંતુ ઈસુએ તેમના શિષ્યોને સારી રીતે પસંદ કરવા માટે ભગવાનને પ્રાર્થના કરી, અને તેમણે તેઓને સારી રીતે પસંદ કર્યા, તેમની સારી સંભાળ લીધી અને તેઓને સારી રીતે શીખવ્યું.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gu" sz="2800">
                <a:solidFill>
                  <a:schemeClr val="tx1">
                    <a:lumMod val="65000"/>
                    <a:lumOff val="35000"/>
                  </a:schemeClr>
                </a:solidFill>
              </a:rPr>
              <a:t>આ કારણે જ ઈસુએ તેમના શિષ્યોને પસંદ કર્યા: 1) તેઓને ભગવાનનો શબ્દ શીખવવા માટે, 2) તેઓ જે શીખ્યા છે તે મુજબ તેઓને સુવાર્તાનો ઉપદેશ આપવા માટે, અને 3) તેઓને ઈશ્વરના રાજ્યની શક્તિની ઘોષણા કરવા માટે. આ કારણોસર, ઈસુએ તેમના શિષ્યોને પસંદ કર્યા.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આપણે પણ ઈસુના શિષ્યો છીએ.</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u" sz="2800">
                <a:solidFill>
                  <a:schemeClr val="tx1">
                    <a:lumMod val="65000"/>
                    <a:lumOff val="35000"/>
                  </a:schemeClr>
                </a:solidFill>
              </a:rPr>
              <a:t>અમારું કાર્ય ઈસુના બાર શિષ્યોના કાર્ય જેવું જ છે.</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u" sz="2800">
                <a:solidFill>
                  <a:schemeClr val="tx1">
                    <a:lumMod val="65000"/>
                    <a:lumOff val="35000"/>
                  </a:schemeClr>
                </a:solidFill>
              </a:rPr>
              <a:t>ચાલો આજથી શરૂ કરીને શિષ્ય જીવન જીવીએ </a:t>
            </a:r>
            <a:r xmlns:a="http://schemas.openxmlformats.org/drawingml/2006/main">
              <a:rPr altLang="ko-KR" lang="gu" sz="3200">
                <a:solidFill>
                  <a:schemeClr val="tx1">
                    <a:lumMod val="65000"/>
                    <a:lumOff val="35000"/>
                  </a:schemeClr>
                </a:solidFill>
              </a:rPr>
              <a:t>.</a:t>
            </a:r>
            <a:r xmlns:a="http://schemas.openxmlformats.org/drawingml/2006/main">
              <a:rPr altLang="en-US" lang="g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r xmlns:a="http://schemas.openxmlformats.org/drawingml/2006/main">
              <a:rPr altLang="en-US" lang="gu" sz="3600">
                <a:solidFill>
                  <a:srgbClr val="0070c0"/>
                </a:solidFill>
              </a:rPr>
              <a:t> </a:t>
            </a:r>
            <a:r xmlns:a="http://schemas.openxmlformats.org/drawingml/2006/main">
              <a:rPr altLang="ko-KR" lang="gu" sz="3600">
                <a:solidFill>
                  <a:srgbClr val="0070c0"/>
                </a:solidFill>
              </a:rPr>
              <a:t>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આપણને સ્વર્ગનું સત્ય શીખવે છે જેથી આપણે ઈસુના શિષ્યોની જેમ વિકાસ કરી શકીએ.</a:t>
            </a:r>
            <a:r xmlns:a="http://schemas.openxmlformats.org/drawingml/2006/main">
              <a:rPr altLang="en-US" lang="g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ઈસુએ કેટલા શિષ્યોને પ્રેરિતો તરીકે પસંદ કર્યા (જેમને મોકલવામાં આવ્યા છે)??</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દસ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અગિયાર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બાર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ચૌદ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③ </a:t>
            </a:r>
            <a:r xmlns:a="http://schemas.openxmlformats.org/drawingml/2006/main">
              <a:rPr altLang="ko-KR" lang="gu" sz="2800">
                <a:solidFill>
                  <a:srgbClr val="ff0000"/>
                </a:solidFill>
              </a:rPr>
              <a:t>બાર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 દિવસોમાંના એક દિવસોમાં ઈસુ પ્રાર્થના કરવા માટે પર્વત પર ગયા, અને ભગવાનને પ્રાર્થના કરવામાં રાત પસાર કરી.</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જ્યારે સવાર થઈ, ત્યારે તેણે તેના શિષ્યોને પોતાની પાસે બોલાવ્યા અને તેમાંથી બારને પસંદ કર્યા, જેમને તેણે પ્રેરિતો તરીકે નિયુક્ત કર્યા:</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6:</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60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સુવાર્તા ઈસુએ પર્વત પર શીખવ્યું.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હવે જ્યારે તેણે ટોળાને જોયા, ત્યારે તે પહાડ પર ચડીને બેઠો. તેમના શિષ્યો તેમની પાસે આવ્યા,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અને તેણે તેઓને શીખવવાનું શરૂ કર્યું: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"આત્માના ગરીબોને ધન્ય છે, કેમ કે સ્વર્ગનું રાજ્ય તેઓનું છે.</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ઈસુએ પર્વત પરના ટોળાને શીખવ્યું કે કેવી રીતે ઈશ્વરના રાજ્યના લોકો તરીકે જીવવું.</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"આત્માના ગરીબોને ધન્ય છે, કેમ કે સ્વર્ગનું રાજ્ય તેઓનું છે.</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દૂતોએ કહ્યું તેમ, ઈસુ ગમાણમાં તંદુરસ્ત જન્મ્યા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તમે તમારા દાંત વડે વળતર આપતા શીખ્યા છો, પણ હું તમને કહું છું કે જે કોઈ જમણા ગાલ પર અથડાવે તેને ડાબો ગાલ આપો. પછી તમે ભગવાનના બાળકો બનશો!</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હવામાં પક્ષીઓ જુઓ. પક્ષીઓ ખેતરનું કામ કરતા નથી, પણ ભગવાન બધાને ખવડાવે છે. શું તે પક્ષીઓ કરતાં તમારી વધુ કાળજી લેશે નહીં!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gu" altLang="ko-KR" sz="3000">
                <a:solidFill>
                  <a:schemeClr val="tx1">
                    <a:lumMod val="65000"/>
                    <a:lumOff val="35000"/>
                  </a:schemeClr>
                </a:solidFill>
              </a:rPr>
              <a:t>ઈસુના શિક્ષણથી લોકોને ખૂબ જ નવાઈ લાગી. કારણ કે ઈસુ પાસે સામાન્ય બાઇબલ શિક્ષકોથી વિપરીત સત્તા હતી.</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ઈસુ આપણને કહે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કે ભગવાનના લોકોનું જીવન વિશ્વના લોકો કરતા અલગ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જેઓ ઈસુમાં માનતા નથી તેમનાથી આપણા જીવનમાં કોઈ તફાવત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ચાલો આપણે આપણી જાત પર એક નજર નાખીએ અને ઈશ્વરના રાજ્યને લાયક જીવન જીવીએ.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આપણને ઈશ્વરના રાજ્યના લોકોની જેમ જીવવા માટે પરિવર્તિત કરે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ભાવનામાં ગરીબ શું મેળવી શકે?</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પૈસા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ખોરાક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સન્માન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ભગવાનનું રાજ્ય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ભગવાનનું રાજ્ય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હવે જ્યારે તેણે ટોળાને જોયા, ત્યારે તે પહાડ પર ચડીને બેઠો. તેમના શિષ્યો તેમની પાસે આવ્યા,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અને તેણે તેઓને શીખવવાનું શરૂ કર્યું: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"આત્માના ગરીબોને ધન્ય છે, કેમ કે સ્વર્ગનું રાજ્ય તેઓનું છે.</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61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 તોફાનને શાંત કરે 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 ઊભો થયો, પવનને ઠપકો આપ્યો અને મોજાઓને કહ્યું, "શાંત! શાંત રહો!" પછી પવન મરી ગયો અને તે સંપૂર્ણપણે શાંત થઈ ગયો.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 અને તેમના શિષ્યો ગાલીલ સરોવર પાર કરવા માટે એક સાથે હોડીમાં બેઠા.</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gu" altLang="ko-KR" sz="2500">
                <a:solidFill>
                  <a:schemeClr val="tx1">
                    <a:lumMod val="65000"/>
                    <a:lumOff val="35000"/>
                  </a:schemeClr>
                </a:solidFill>
              </a:rPr>
              <a:t>બેથલેહેમના ઘેટાંપાળકો ભગવાનના પુત્રને જોવા આવ્યા જે લોકોને બચાવશે. “ઈસુ! ભગવાનનો પુત્ર! આ ભૂમિ પર આવવા બદલ આભાર!”</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સરોવરને પાર કરતી વખતે એકાએક જોરદાર પવન ફૂંકાયો અને એક ભયાનક મોજું આવ્યું.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શિષ્યોએ આખરે ઈસુને કહ્યું. 'શિક્ષક, અમે ડૂબી જઈએ તો તમને વાંધો નથી!'</a:t>
            </a:r>
            <a:r xmlns:a="http://schemas.openxmlformats.org/drawingml/2006/main">
              <a:rPr lang="g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પવનને ઠપકો આપ્યો અને મોજાઓને કહ્યું, “શાંત! હજુ પણ!" પછી પવન મરી ગયો અને તે સંપૂર્ણપણે શાંત થઈ ગયો.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તેઓ ગભરાઈ ગયા અને એકબીજાને પૂછ્યું, “આ કોણ છે? પવન અને મોજા પણ તેનું પાલન કરે 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સમુદ્રને ફક્ત ભગવાન જ આદેશ આપી શકે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અને પવન.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તેથી જ ઈસુ એ જ ઈશ્વર છે જે વિશ્વનું સર્જન કરે છે અને તેનું શાસન કરે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અમે માનીએ છીએ કે ઈસુ ઘણા દેવોમાંના એક નથી, પરંતુ એકમાત્ર અને સર્વશક્તિમાન સર્જક ભગવાન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 હકીકતને યાદ કરીને આપણે આપણી શ્રદ્ધા વધારવી જોઈએ.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r xmlns:a="http://schemas.openxmlformats.org/drawingml/2006/main">
              <a:rPr altLang="en-US" lang="gu" sz="3600">
                <a:solidFill>
                  <a:srgbClr val="0070c0"/>
                </a:solidFill>
              </a:rPr>
              <a:t> </a:t>
            </a:r>
            <a:r xmlns:a="http://schemas.openxmlformats.org/drawingml/2006/main">
              <a:rPr altLang="ko-KR" lang="gu" sz="3600">
                <a:solidFill>
                  <a:srgbClr val="0070c0"/>
                </a:solidFill>
              </a:rPr>
              <a:t>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એ બધી વસ્તુઓના માલિક છે જેઓ આ વિશ્વની દરેક વસ્તુ બનાવે છે અને તેના પર શાસન કરે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ઈસુએ સમુદ્ર અને પવન પર શું આજ્ઞા આપી?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શાંત રહો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દોડો અને રમો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જાગો</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ઉપર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ખોલો</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તમારા</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આંખો</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① </a:t>
            </a:r>
            <a:r xmlns:a="http://schemas.openxmlformats.org/drawingml/2006/main">
              <a:rPr altLang="ko-KR" lang="gu" sz="2800">
                <a:solidFill>
                  <a:srgbClr val="ff0000"/>
                </a:solidFill>
              </a:rPr>
              <a:t>શાંત રહો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 ઊભો થયો, પવનને ઠપકો આપ્યો અને મોજાઓને કહ્યું, "શાંત! શાંત રહો!" પછી પવન મરી ગયો અને તે સંપૂર્ણપણે શાંત થઈ ગયો.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62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મારા કપડાંને કોણે સ્પર્શ કર્યો?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જ્યારે તેણીએ ઈસુ વિશે સાંભળ્યું, ત્યારે તે ભીડમાં તેની પાછળ આવી અને તેના ઝભ્ભાને સ્પર્શ કર્યો,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28. કારણ કે તેણીએ વિચાર્યું, "જો હું તેના કપડાંને સ્પર્શ કરીશ, તો હું સાજી થઈશ."</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ઈસુ, જે દરેક વસ્તુનો માસ્ટર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ભગવાનનો પુત્ર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પરંતુ જ્યારે ઈસુ આ દેશમાં આવ્યા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તેનો જન્મ એક નમ્ર વ્યક્તિ સાથે ગમાણમાં થયો હતો.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અમે જેઓ ઈસુમાં વિશ્વાસ કરીએ છીએ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ભગવાનના બાળકો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પરંતુ આપણે ઈસુની જેમ નમ્ર અને નીચું જીવવું પડશે.</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ઘણા લોકોએ ઈસુ વિશે સાંભળ્યું, અને તેઓ ઈસુને અનુસર્યા.</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પછી એક સ્ત્રી તેની પાછળ આવી અને તેણે સાજા થવા માટે ઈસુના વસ્ત્રોને સ્પર્શ કર્યો.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એક મહિલા 12 વર્ષથી રક્તસ્ત્રાવ નામની બીમારીથી પીડાતી હતી. તેણીએ તેને ઠીક કરવા માટે ઘણી રીતો અજમાવી, પરંતુ તે ઠીક ન થઈ અને તેણીએ તેની પાસે જે હતું તે ખર્ચી નાખ્યું.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'મારા કપડાને કોણે સ્પર્શ કર્યો?' તરત જ ઈસુને સમજાયું કે તેમની શક્તિ તેમનામાંથી નીકળી ગઈ છે. તેણી આવી અને તેના પગે પડી અને તેને સમગ્ર સત્ય કહ્યું.</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ઈસુએ તેણીને કહ્યું, 'દીકરી, તારી શ્રદ્ધાએ તને સાજી કરી છે. શાંતિથી જા.'</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જે સ્ત્રી 12 વર્ષથી રક્તસ્ત્રાવથી પીડાતી હતી તે ઈસુ પાસે ગઈ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વિશ્વાસ સાથે.</a:t>
            </a:r>
            <a:r xmlns:a="http://schemas.openxmlformats.org/drawingml/2006/main">
              <a:rPr altLang="en-US" lang="gu" sz="3200">
                <a:solidFill>
                  <a:schemeClr val="tx1">
                    <a:lumMod val="65000"/>
                    <a:lumOff val="35000"/>
                  </a:schemeClr>
                </a:solidFill>
              </a:rPr>
              <a:t> </a:t>
            </a:r>
            <a:r xmlns:a="http://schemas.openxmlformats.org/drawingml/2006/main">
              <a:rPr altLang="ko-KR" lang="gu" sz="3200">
                <a:solidFill>
                  <a:schemeClr val="tx1">
                    <a:lumMod val="65000"/>
                    <a:lumOff val="35000"/>
                  </a:schemeClr>
                </a:solidFill>
              </a:rPr>
              <a:t>ઈસુએ તે સ્ત્રીને સાજી કરી અને લોકોની સામે તેના વિશ્વાસની પ્રશંસા કરી.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ભગવાન હજુ પણ આપણી શ્રદ્ધા જુએ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જ્યારે આપણે મુશ્કેલ વસ્તુઓ મળીએ છીએ,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ચાલો આપણે વિશ્વાસ સાથે ભગવાન પાસે આવીએ.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આપણી પીડાઓ અને મુશ્કેલીઓ જાણે છે અને તેને ઉકેલે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જે સ્ત્રી 12 વર્ષથી બીમાર હતી તેણે ઈસુને શું સ્પર્શ કર્યો?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વાળ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હાથ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ફીટ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કપડાં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કપડાં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જ્યારે તેણીએ ઈસુ વિશે સાંભળ્યું, ત્યારે તે ભીડમાં તેની પાછળ આવી અને તેના ઝભ્ભાને સ્પર્શ કર્યો,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કારણ કે તેણીએ વિચાર્યું, "જો હું તેના કપડાંને સ્પર્શ કરીશ, તો હું સાજી થઈશ."</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63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તલિથા કૌમ!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u" sz="4000">
                <a:solidFill>
                  <a:srgbClr val="FF0000"/>
                </a:solidFill>
              </a:rPr>
              <a:t>આજનો શબ્દ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gu" sz="3600">
                <a:solidFill>
                  <a:schemeClr val="tx1">
                    <a:lumMod val="65000"/>
                    <a:lumOff val="35000"/>
                  </a:schemeClr>
                </a:solidFill>
              </a:rPr>
              <a:t>તમે બાળક સાથે હશો અને એક પુત્રને જન્મ આપશો, અને તમારે તેને ઈસુ નામ આપવું પડશે.</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gu" sz="2800">
                <a:solidFill>
                  <a:schemeClr val="tx1">
                    <a:lumMod val="65000"/>
                    <a:lumOff val="35000"/>
                  </a:schemeClr>
                </a:solidFill>
              </a:rPr>
              <a:t>લ્યુક</a:t>
            </a:r>
            <a:r xmlns:a="http://schemas.openxmlformats.org/drawingml/2006/main">
              <a:rPr altLang="en-US" dirty="0" lang="gu" sz="2800">
                <a:solidFill>
                  <a:schemeClr val="tx1">
                    <a:lumMod val="65000"/>
                    <a:lumOff val="35000"/>
                  </a:schemeClr>
                </a:solidFill>
              </a:rPr>
              <a:t> </a:t>
            </a:r>
            <a:r xmlns:a="http://schemas.openxmlformats.org/drawingml/2006/main">
              <a:rPr altLang="ko-KR" dirty="0" lang="gu"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નમ્રતા અને નીચતામાં પૃથ્વી પર આવ્યા, પરંતુ તે આપણા સાચા રાજા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તેણે તેણીનો હાથ પકડી લીધો અને તેણીને કહ્યું, "તલિથા કુમ!" (જેનો અર્થ છે, "નાની છોકરી, હું તને કહું છું, ઉઠો!").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યાઈરસ નામનો એક માણસ, સભાસ્થાનનો અધિકારી, ઈસુ પાસે આવ્યો અને કહ્યું; “મારી દીકરી મરી રહી છે. મને મદદ કરો."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 સાથે ઘરે જતા રસ્તામાં, એક માણસ દોડીને આવ્યો અને કહ્યું કે તેની પુત્રીનું મૃત્યુ થઈ ચૂક્યું 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ઘરે પહોંચ્યા પછી, જેરસની પુત્રી પહેલેથી જ મરી ગઈ હતી, અને લોકો રડી રહ્યા હતા.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અંદર જઈને તેઓને કહ્યું, “બાળક મરી ગયું નથી પણ ઊંઘે 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'તેણે તેણીનો હાથ પકડી લીધો અને તેણીને કહ્યું, "તલિથા કૌમ!" (જેનો અર્થ છે, "નાની છોકરી, હું તને કહું છું, ઉઠો!"). તરત જ છોકરી ઊભી થઈ અને આસપાસ ચાલી.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ઈસુ મૃત્યુ પર રાજ કરનાર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લોકો માટે મૃત્યુ એ સૌથી ભયજનક વસ્તુ છે, પરંતુ ઈસુએ તેના પર વિજય મેળવ્યો.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વહેલા કે પછી કોઈ દિવસ મરી જઈશું.</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પરંતુ તમારે મૃત્યુથી ડરવાની જરૂર નથી.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 એટલા માટે છે કે ઈસુ મૃત્યુ પર શાસન કરનાર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અને અમે ઈસુમાં વિશ્વાસ કરીએ છીએ જેણે મૃત્યુ પર વિજય મેળવ્યો.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જીસસ એ એક છે જે જીવન આપે છે અને તે જ સમયે જીવન પર શાસન કરે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u" sz="3200">
                <a:solidFill>
                  <a:schemeClr val="tx1">
                    <a:lumMod val="65000"/>
                    <a:lumOff val="35000"/>
                  </a:schemeClr>
                </a:solidFill>
              </a:rPr>
              <a:t>"તલિથા કૌમ!" શું કરે છે મતલબ?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gu" sz="2800">
                <a:solidFill>
                  <a:schemeClr val="tx1">
                    <a:lumMod val="65000"/>
                    <a:lumOff val="35000"/>
                  </a:schemeClr>
                </a:solidFill>
              </a:rPr>
              <a:t>નાની છોકરી, નાસ્તો કર!</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નાની છોકરી, પથારીમાં જાઓ!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નાની છોકરી, ઉઠો!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નાની છોકરી, ગીત ગા!</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③ </a:t>
            </a:r>
            <a:r xmlns:a="http://schemas.openxmlformats.org/drawingml/2006/main">
              <a:rPr altLang="ko-KR" lang="gu" sz="2800">
                <a:solidFill>
                  <a:srgbClr val="ff0000"/>
                </a:solidFill>
              </a:rPr>
              <a:t>નાની છોકરી, ઉઠો!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તેણે તેણીનો હાથ પકડી લીધો અને તેણીને કહ્યું, "તલિથા કુમ!" (જેનો અર્થ છે, "નાની છોકરી, હું તને કહું છું, ઉઠો!").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5:</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a:t>
            </a:r>
            <a:r xmlns:a="http://schemas.openxmlformats.org/drawingml/2006/main">
              <a:rPr altLang="en-US" lang="gu" sz="4000">
                <a:solidFill>
                  <a:srgbClr val="ff0000"/>
                </a:solidFill>
              </a:rPr>
              <a:t> </a:t>
            </a:r>
            <a:r xmlns:a="http://schemas.openxmlformats.org/drawingml/2006/main">
              <a:rPr altLang="ko-KR" lang="gu" sz="4000">
                <a:solidFill>
                  <a:srgbClr val="ff0000"/>
                </a:solidFill>
              </a:rPr>
              <a:t>ક્વિઝ</a:t>
            </a:r>
            <a:r xmlns:a="http://schemas.openxmlformats.org/drawingml/2006/main">
              <a:rPr altLang="en-US" lang="g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ઈસુનો જન્મ ક્યાં થયો હતો?</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છે</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ઘર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મહેલ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એક ગમાણમાં</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વૈભવી હોટેલ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③ </a:t>
            </a:r>
            <a:r xmlns:a="http://schemas.openxmlformats.org/drawingml/2006/main">
              <a:rPr altLang="ko-KR" lang="gu" sz="2800">
                <a:solidFill>
                  <a:srgbClr val="ff0000"/>
                </a:solidFill>
              </a:rPr>
              <a:t>એક ગમાણમાં</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64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બેથેસ્ડા ખાતે બીમાર માણસ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ત્યારે ઈસુએ તેને કહ્યું, "ઊઠ! તારી ખાટલી ઉપાડીને ચાલ."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u" altLang="ko-KR" sz="3600">
                <a:solidFill>
                  <a:schemeClr val="tx1">
                    <a:lumMod val="65000"/>
                    <a:lumOff val="35000"/>
                  </a:schemeClr>
                </a:solidFill>
              </a:rPr>
              <a:t>તરત જ માણસ સાજો થઈ ગયો; તેણે તેની સાદડી ઉપાડી અને ચાલ્યો. જે દિવસે આ બન્યું તે વિશ્રામવાર હતો,</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જ્હોન 5:</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યરૂશાલેમમાં બેથેસ્ડા નામનો એક પૂલ હતો. મોટી સંખ્યામાં બીમાર લોકો ત્યાં પાણીની ગતિની રાહ જોતા એકઠા થયા હતા.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કેમ કે પ્રભુનો એક દૂત અમુક ચોક્કસ ઋતુઓમાં કુંડમાં નીચે ગયો અને પાણીને હલાવી નાખ્યું; તે પછી જે કોઈ પણ પહેલા, પાણીને હલાવીને અંદર પ્રવેશે તો તેને ગમે તે રોગથી સાજો થઈ ગયો.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એક માણસ હતો જે ચાલી શકતો ન હતો. જ્યારે ઈસુએ તેને જોયો અને તે માણસને પૂછ્યું કે જે ત્યાં આડત્રીસ વર્ષથી હતો. "તમે સ્વસ્થ થવા માંગો 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“સર, જ્યારે પાણી હલતું હોય ત્યારે પૂલમાં મને મદદ કરવા માટે મારી પાસે કોઈ નથી. મેહરબાની કરીને મને મદદ કરો!" પછી ઈસુએ તેને કહ્યું, “ઊઠ! તમારી સાદડી ઉપાડો અને ચાલો."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કહ્યું તેમ તેણે તેની સાદડી ઉપાડી અને ચાલ્યો. 38 વર્ષથી માંદગીમાં રહેલો બીમાર માણસ તરત જ સાજો થઈ ગયો.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gu" altLang="ko-KR" sz="3600">
                <a:solidFill>
                  <a:schemeClr val="tx1">
                    <a:lumMod val="65000"/>
                    <a:lumOff val="35000"/>
                  </a:schemeClr>
                </a:solidFill>
              </a:rPr>
              <a:t>બેથેસ્ડાના પૂલ પર બીમાર લોકો માટે સૌથી જરૂરી વસ્તુ હતી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ઉપચાર કરવો.</a:t>
            </a:r>
            <a:r xmlns:a="http://schemas.openxmlformats.org/drawingml/2006/main">
              <a:rPr lang="gu"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ઈસુ જાણે છે કે આપણને શું જોઈએ 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આપણા કરતા વધુ સારું.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ઇસુ જ આપણને આપે 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આપણને શું જોઈએ છે.</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તે છે જે બધી બીમારીઓ મટાડે છે અને દરેક વસ્તુ પર શાસન કરવાની શક્તિ ધરાવે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બીમાર માણસે ઈસુને શું કરવાનું કહ્યું?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મારા રોગને સાજો કરો, કૃપા કરીને!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મને બચાવો, કૃપા કરીને!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મને થોડો ખોરાક આપો, કૃપા કરીને!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જ્યારે પાણી ઉભરાય ત્યારે પૂલમાં નીચે જવા માટે મને મદદ કરો, કૃપા કરીને!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જ્યારે પાણી ઉભરાય ત્યારે પૂલમાં નીચે જવા માટે મને મદદ કરો, કૃપા કરીને!</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આજે ડેવિડના નગરમાં તમારા માટે તારણહારનો જન્મ થયો છે; તે ખ્રિસ્ત પ્રભુ 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ગમે છે</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ત્યારે ઈસુએ તેને કહ્યું, "ઊઠ! તારી ખાટલી ઉપાડીને ચાલ."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u" altLang="ko-KR" sz="3600">
                <a:solidFill>
                  <a:schemeClr val="tx1">
                    <a:lumMod val="65000"/>
                    <a:lumOff val="35000"/>
                  </a:schemeClr>
                </a:solidFill>
              </a:rPr>
              <a:t>9. તરત જ માણસ સાજો થયો; તેણે તેની સાદડી ઉપાડી અને ચાલ્યો. જે દિવસે આ બન્યું તે વિશ્રામવાર હતો,</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જ્હોન 5:</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65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 જેણે 5,000 માણસોને ખવડાવ્યા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પછી ઈસુએ રોટલી લીધી, આભાર માન્યો, અને જેઓ બેઠેલા હતા તેઓને જોઈએ તેટલું વહેંચ્યું. તેણે માછલી સાથે પણ એવું જ કર્યું.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જ્હોન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પાંચ હજારથી વધુ લોકો ઈસુનું શિક્ષણ સાંભળવા ભેગા થયા.</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પણ બપોરનો સમય હતો. દરેક જણ ભૂખ્યા હતા, પણ તેમની પાસે ખાવા માટે કંઈ નહોતું, અને તેમની પાસે બે માછલીઓ અને પાંચ રોટલી હતી.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પછી ઈસુએ રોટલી અને માછલી લીધી, આભાર માન્યો, અને જેઓ બેઠેલા હતા તેઓને જેટલું જોઈએ તેટલું વહેંચ્યું.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પરંતુ, કંઈક આશ્ચર્યજનક બન્યું! 5,000 લોકો પૂરતા ભરાઈ ગયા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અને તેઓએ તેઓને ભેગી કરી અને જવની પાંચ રોટલીના ટુકડાઓથી બાર ટોપલીઓ ભરી, જેઓએ ખાધું હતું.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અમારા માટે 5,000 થી વધુ લોકોને સંપૂર્ણ બનાવવાનો કોઈ રસ્તો નથી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પાંચ રોટલી અને બે માછલી સાથે.</a:t>
            </a:r>
            <a:r xmlns:a="http://schemas.openxmlformats.org/drawingml/2006/main">
              <a:rPr lang="g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પરંતુ, ઈશ્વરના પુત્ર ઈસુએ તેમની સાથે ચમત્કારો કર્યા.</a:t>
            </a:r>
            <a:r xmlns:a="http://schemas.openxmlformats.org/drawingml/2006/main">
              <a:rPr lang="g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તે વધુ મહત્વનું છે કે આપણે હંમેશા ઈસુ સાથે છીએ કે આપણી પાસે કંઈપણ હોય કે ન હોય.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તે છે જે આપણને પુષ્કળ ખોરાક આપી શકે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47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ઈસુને જન્મદિવસની શુભેચ્છા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5,000 લોકોને ખવડાવ્યા પછી કેટલો ખોરાક બચ્યો?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દસ બાસ્કેટ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અગિયાર બાસ્કેટ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બાર બાસ્કેટ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તેર ટોપલી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બાર બાસ્કેટ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પછી ઈસુએ રોટલી લીધી, આભાર માન્યો, અને જેઓ બેઠેલા હતા તેઓને જોઈએ તેટલું વહેંચ્યું. તેણે માછલી સાથે પણ એવું જ કર્યું.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જ્હોન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66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 પાણી પર ચાલે 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જ્યારે તેઓએ ત્રણ કે સાડા ત્રણ માઈલ દોડ્યા, ત્યારે તેઓએ ઈસુને પાણી પર ચાલતા હોડી પાસે આવતા જોયા; અને તેઓ ગભરાઈ ગયા.</a:t>
            </a:r>
            <a:endParaRPr xmlns:a="http://schemas.openxmlformats.org/drawingml/2006/main" lang="en-US" altLang="ko-KR" sz="3600"/>
          </a:p>
          <a:p>
            <a:pPr xmlns:a="http://schemas.openxmlformats.org/drawingml/2006/main" lvl="0">
              <a:defRPr/>
            </a:pPr>
            <a:r xmlns:a="http://schemas.openxmlformats.org/drawingml/2006/main">
              <a:rPr lang="gu" altLang="ko-KR" sz="3600"/>
              <a:t>પણ તેણે તેઓને કહ્યું, "તે હું છું; ગભરાશો નહિ."</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જ્હોન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ઈસુ એકલા પહાડ પર પ્રાર્થના કરી રહ્યા હતા, ત્યારે તેમના શિષ્યો તળાવની પેલે પાર હોડી ચલાવતા હતા.</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અંતે, તે અંધારું હતું અને પવન અને પાણી મજબૂત અને ખરબચડી વધ્યા.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“ત્યાં જુઓ! કોઈ પાણી પર ચાલી રહ્યું છે!“ તેઓ ગભરાઈ ગયા. તેમાંથી એક બૂમ પાડી, "કોઈ પાણી પર ચાલી રહ્યું 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 હું છું: ડરશો નહીં!" તે ઈસુ છે જે પાણી પર ચાલે 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આ જોઈને તેઓ આશ્ચર્યચકિત થઈ ગયા. તેઓએ હોડી પર ઈસુનું સ્વાગત કર્યું. તેઓએ વિચાર્યું, "ઈસુ ઈશ્વરનો પુત્ર હોવો જોઈએ!"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પાણી પર ચાલવું એ કંઈક 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કોઈ કરી શકતું નથી.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પણ ઈસુ પાણી પર ચાલ્યા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તેના શિષ્યોને શોધવા માટે.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કારણ કે ઈસુ એક ખાસ માણસ 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ભગવાનનો પુત્ર.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આપણે ખરેખર વિશ્વાસ કરવાની જરૂર 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કે ઈસુ ઈશ્વરના પુત્ર છે.</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a:t>
            </a:r>
            <a:r xmlns:a="http://schemas.openxmlformats.org/drawingml/2006/main">
              <a:rPr altLang="en-US" lang="gu" sz="4000">
                <a:solidFill>
                  <a:srgbClr val="ff0000"/>
                </a:solidFill>
              </a:rPr>
              <a:t> </a:t>
            </a:r>
            <a:r xmlns:a="http://schemas.openxmlformats.org/drawingml/2006/main">
              <a:rPr altLang="ko-KR" lang="gu" sz="4000">
                <a:solidFill>
                  <a:srgbClr val="ff0000"/>
                </a:solidFill>
              </a:rPr>
              <a:t>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ઘરે આવીને, તેઓએ બાળકને તેની માતા મેરી સાથે જોયો, અને તેઓએ તેને પ્રણામ કર્યા અને તેની પૂજા કરી. પછી તેઓએ તેમનો ખજાનો ખોલ્યો અને તેને સોના, ધૂપ અને ગંધની ભેટો આપી.</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માથ્થી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rgbClr val="ff0000"/>
                </a:solidFill>
              </a:rPr>
              <a:t>ઈસુ કોણ છે?</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તે છે જે આપણી પાસે ગમે તે અવરોધો હોવા છતાં આપણને મદદ કરવા અને બચાવવા આવે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 તળાવની મધ્યમાં તેમના શિષ્યો પાસે કેવી રીતે આવ્યા??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પાણી પર ઉડવું..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ઝડપી બોટ પર ચઢવું...</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સ્વિમિંગ..</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પાણી પર ચાલવું..</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પાણી પર ચાલવું..</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જ્યારે તેઓએ ત્રણ કે સાડા ત્રણ માઈલ દોડ્યા, ત્યારે તેઓએ ઈસુને પાણી પર ચાલતા હોડી પાસે આવતા જોયા; અને તેઓ ગભરાઈ ગયા.</a:t>
            </a:r>
            <a:endParaRPr xmlns:a="http://schemas.openxmlformats.org/drawingml/2006/main" lang="en-US" altLang="ko-KR" sz="3600"/>
          </a:p>
          <a:p>
            <a:pPr xmlns:a="http://schemas.openxmlformats.org/drawingml/2006/main" lvl="0">
              <a:defRPr/>
            </a:pPr>
            <a:r xmlns:a="http://schemas.openxmlformats.org/drawingml/2006/main">
              <a:rPr lang="gu" altLang="ko-KR" sz="3600"/>
              <a:t>પણ તેણે તેઓને કહ્યું, "તે હું છું; ગભરાશો નહિ."</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જ્હોન</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67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પીટરની ખ્રિસ્તની કબૂલાત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સિમોન પીતરે જવાબ આપ્યો, "તમે ખ્રિસ્ત છો, જીવતા દેવના પુત્ર છો."</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મેથ્યુ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એક દિવસ, ઈસુએ તેમના શિષ્યોને પૂછ્યું, "લોકો કહે છે કે માણસનો દીકરો કોણ 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તેઓએ જવાબ આપ્યો, “કેટલાક યોહાન બાપ્ટિસ્ટ કહે છે; અન્યો કહે છે કે એલીયાહ; અને પ્રબોધકોમાંથી એક."</a:t>
            </a:r>
            <a:r xmlns:a="http://schemas.openxmlformats.org/drawingml/2006/main">
              <a:rPr lang="g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"પણ તમારું શું?" તેણે પૂછ્યું. "તમે કહો છો કે હું કોણ 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સિમોન પીતરે જવાબ આપ્યો, "તમે ખ્રિસ્ત છો, જીવતા દેવના પુત્ર 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ખૂબ આનંદ સાથે કહ્યું. "તમે તમારા કબૂલાત વિશે સાચા છો! આ ખડક પર હું મારું ચર્ચ બનાવીશ!"</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જ્યારે ઈસુનો જન્મ થયો, ત્યારે પૂર્વમાં ડોકટરોને એક તારો દેખાયો.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gu" altLang="ko-KR" sz="3600">
                <a:solidFill>
                  <a:schemeClr val="tx1">
                    <a:lumMod val="65000"/>
                    <a:lumOff val="35000"/>
                  </a:schemeClr>
                </a:solidFill>
              </a:rPr>
              <a:t>પીટર બરાબર જાણતો હતો કે ઈસુ કોણ છે, અને તેણે ઈસુ વિશે બરાબર કબૂલ કર્યું.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અને આ સાંભળ્યા પછી, ઈસુએ પીટરની તેના યોગ્ય કબૂલાત માટે પ્રશંસા કરી.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આપણને લાગે છે કે ઈસુ કોણ 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બાઇબલ કહે છે તેમ આપણે ઈસુને બરાબર જાણવું જોઈએ, અને બાઈબલ કહે છે તેમ આપણે ઈસુ વિશે બરાબર કબૂલ કરવું જોઈએ.</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rgbClr val="ff0000"/>
                </a:solidFill>
              </a:rPr>
              <a:t>ઈસુ કોણ છે?</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તે છે જે વિશ્વાસના યોગ્ય કબૂલાત પર તેમના ચર્ચનું નિર્માણ કરે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પીતરે કહ્યું કે ઈસુ કોણ છે?</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ખ્રિસ્ત, ભગવાનનો પુત્ર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શક્તિશાળી એલિયા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જ્હોન બાપ્ટિસ્ટ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યર્મિયા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① </a:t>
            </a:r>
            <a:r xmlns:a="http://schemas.openxmlformats.org/drawingml/2006/main">
              <a:rPr lang="gu" altLang="ko-KR" sz="2800">
                <a:solidFill>
                  <a:srgbClr val="ff0000"/>
                </a:solidFill>
              </a:rPr>
              <a:t>ખ્રિસ્ત, ભગવાનનો પુત્ર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સિમોન પીતરે જવાબ આપ્યો, "તમે ખ્રિસ્ત છો, જીવતા દેવના પુત્ર છો."</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મેથ્યુ</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16:</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68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મૂર્ખ શ્રીમંત માણસની વાર્તા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"પરંતુ ભગવાને તેને કહ્યું, 'મૂર્ખ! આ જ રાત્રે તારી પાસેથી તારી જીંદગી માંગવામાં આવશે. પછી તેં તારા માટે જે તૈયાર કર્યું છે તે કોને મળશે?'</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"ઈસુએ કહ્યું, "માણસના જીવનને તેની પાસે જે છે તેનાથી કોઈ લેવાદેવા નથી."</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અને ઈસુએ અમને એક વાર્તા કહી.</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gu" altLang="ko-KR" sz="3200">
                <a:solidFill>
                  <a:schemeClr val="tx1">
                    <a:lumMod val="65000"/>
                    <a:lumOff val="35000"/>
                  </a:schemeClr>
                </a:solidFill>
              </a:rPr>
              <a:t>તે એક મૂર્ખ શ્રીમંત માણસ વિશે છે.</a:t>
            </a:r>
            <a:r xmlns:a="http://schemas.openxmlformats.org/drawingml/2006/main">
              <a:rPr lang="g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શ્રીમંત માણસ તેની સંપત્તિ અને અનાજ માટે એક મોટું વેરહાઉસ બાંધવામાં ખુશ હતો. "મેં વેરહાઉસમાં ઘણું બધું ભેગું કર્યું છે, મારા આત્મા, હવે આનંદ કરો!"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પછી ભગવાને ધનવાનને કહ્યું.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u" altLang="ko-KR" sz="2800">
                <a:solidFill>
                  <a:schemeClr val="tx1">
                    <a:lumMod val="65000"/>
                    <a:lumOff val="35000"/>
                  </a:schemeClr>
                </a:solidFill>
              </a:rPr>
              <a:t>"તું મૂર્ખ છે! આજે હું તારો જીવ લઈ લઉં તો તારી બધી સંપત્તિ કોની થશે?"</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“રાજાનો જન્મ થાય ત્યારે આ તારો દેખાય છે! ચાલો તારાને અનુસરીએ!” ડોકટરો તારાને અનુસરવા લાગ્યા.</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વાત પૂરી કરી અને કહ્યું,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u" altLang="ko-KR" sz="2800">
                <a:solidFill>
                  <a:schemeClr val="tx1">
                    <a:lumMod val="65000"/>
                    <a:lumOff val="35000"/>
                  </a:schemeClr>
                </a:solidFill>
              </a:rPr>
              <a:t>"તમારા માટે સંપત્તિનો સંગ્રહ ન કરો, પરંતુ ભગવાન માટે. જરૂરિયાતમંદોને મદદ કરવા માટે તમારા શ્રેષ્ઠ પ્રયાસો કરો.</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gu" altLang="ko-KR" sz="3500">
                <a:solidFill>
                  <a:schemeClr val="tx1">
                    <a:lumMod val="65000"/>
                    <a:lumOff val="35000"/>
                  </a:schemeClr>
                </a:solidFill>
              </a:rPr>
              <a:t>તમારા પૈસા શેના માટે વપરાય છે?</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gu" altLang="ko-KR" sz="3500">
                <a:solidFill>
                  <a:schemeClr val="tx1">
                    <a:lumMod val="65000"/>
                    <a:lumOff val="35000"/>
                  </a:schemeClr>
                </a:solidFill>
              </a:rPr>
              <a:t>શું તેનો ઉપયોગ ફક્ત તમને સંતોષવા માટે કરવામાં આવે છે?</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u" altLang="ko-KR" sz="3500">
                <a:solidFill>
                  <a:schemeClr val="tx1">
                    <a:lumMod val="65000"/>
                    <a:lumOff val="35000"/>
                  </a:schemeClr>
                </a:solidFill>
              </a:rPr>
              <a:t>પૈસા વાપરવા જોઈએ</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u" altLang="ko-KR" sz="3500">
                <a:solidFill>
                  <a:schemeClr val="tx1">
                    <a:lumMod val="65000"/>
                    <a:lumOff val="35000"/>
                  </a:schemeClr>
                </a:solidFill>
              </a:rPr>
              <a:t>ભગવાનના મહિમા માટે.</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u" altLang="ko-KR" sz="3500">
                <a:solidFill>
                  <a:schemeClr val="tx1">
                    <a:lumMod val="65000"/>
                    <a:lumOff val="35000"/>
                  </a:schemeClr>
                </a:solidFill>
              </a:rPr>
              <a:t>આપણે ઈશ્વરના રાજ્યના લોકો છીએ. તેથી, આપણા પોતાના પૈસાથી જરૂરિયાતમંદ લોકોને મદદ કરવી જરૂરી છે.</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સર્વ જીવન અને તમામ સંપત્તિના માલિક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મૂર્ખ શ્રીમંત માણસે તેના આત્મા માટે શું કર્યું?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તેણે ગરીબોને મદદ કરી.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તેણે ભગવાનની પૂજા કરી.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તેણે સુવાર્તાનો ઉપદેશ આપ્યો.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તેણે પુષ્કળ સંપત્તિનો સંગ્રહ કર્યો.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તેણે પુષ્કળ સંપત્તિનો સંગ્રહ કર્યો.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"પરંતુ ભગવાને તેને કહ્યું, 'મૂર્ખ! આ જ રાત્રે તારી પાસેથી તારી જીંદગી માંગવામાં આવશે. પછી તેં તારા માટે જે તૈયાર કર્યું છે તે કોને મળશે?'</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69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ખોવાયેલા ઘેટાંની શોધ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હું તમને કહું છું કે તે જ રીતે પસ્તાવો કરવાની જરૂર ન હોય તેવા નવ્વાણું ન્યાયી વ્યક્તિઓ કરતાં પસ્તાવો કરનાર એક પાપી પર સ્વર્ગમાં વધુ આનંદ થશે.</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એક દિવસ એક ઘેટું તેના મિત્રોના ઘેટાંથી અલગ થઈ ગયું હતું.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ભરવાડે ઘેટાંની ગણતરી કરી અને જોયું કે સોમાંથી એક ગાયબ થઈ ગયું 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ઘેટાંપાળક 99 ઘેટાં છોડીને એક ખોવાયેલો શોધવા નીકળ્યો.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તારો બેથલહેમના તબેલા ઉપર અટકી ગયો. બાઇબલમાં ભવિષ્યવાણી કરવામાં આવી હતી કે ઈસુનો જન્મ બેથલેહેમમાં થયો હતો.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અને છેવટે ઘેટાંપાળકને ખોવાયેલું ઘેટું મળ્યું.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u" altLang="ko-KR" sz="2800">
                <a:solidFill>
                  <a:schemeClr val="tx1">
                    <a:lumMod val="65000"/>
                    <a:lumOff val="35000"/>
                  </a:schemeClr>
                </a:solidFill>
              </a:rPr>
              <a:t>ઘેટાંપાળક આનંદ માટે ઘેટાં સાથે ઘરે આવ્યો અને મોટી મિજબાની કરી.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વાત પૂરી કરી અને કહ્યું,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u" altLang="ko-KR" sz="2800">
                <a:solidFill>
                  <a:schemeClr val="tx1">
                    <a:lumMod val="65000"/>
                    <a:lumOff val="35000"/>
                  </a:schemeClr>
                </a:solidFill>
              </a:rPr>
              <a:t>"જેમ ઘેટાંપાળક ખોવાયેલ ઘેટાંને શોધીને ખુશ થાય છે,</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u" altLang="ko-KR" sz="2800">
                <a:solidFill>
                  <a:schemeClr val="tx1">
                    <a:lumMod val="65000"/>
                    <a:lumOff val="35000"/>
                  </a:schemeClr>
                </a:solidFill>
              </a:rPr>
              <a:t>એક પાપીના પસ્તાવાથી ભગવાન પ્રસન્ન થાય 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u" altLang="ko-KR" sz="3600">
                <a:solidFill>
                  <a:schemeClr val="tx1">
                    <a:lumMod val="65000"/>
                    <a:lumOff val="35000"/>
                  </a:schemeClr>
                </a:solidFill>
              </a:rPr>
              <a:t>ઘેટાંપાળકને ખોવાયેલ ઘેટાંને શોધવા માટે અસંખ્ય બલિદાન આપવા પડ્યા.</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ઈસુએ આપણને બચાવવા માટે પોતાના જીવનનું બલિદાન આપ્યું.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u" altLang="ko-KR" sz="3600">
                <a:solidFill>
                  <a:schemeClr val="tx1">
                    <a:lumMod val="65000"/>
                    <a:lumOff val="35000"/>
                  </a:schemeClr>
                </a:solidFill>
              </a:rPr>
              <a:t>ખોવાયેલા ઘેટાંની જેમ આપણને બચાવવા બદલ આપણે ઈસુનો આભાર માનવો જોઈએ.</a:t>
            </a:r>
            <a:r xmlns:a="http://schemas.openxmlformats.org/drawingml/2006/main">
              <a:rPr lang="gu"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જીસસ</a:t>
            </a:r>
            <a:r xmlns:a="http://schemas.openxmlformats.org/drawingml/2006/main">
              <a:rPr lang="gu" altLang="en-US" sz="3600">
                <a:solidFill>
                  <a:srgbClr val="0070c0"/>
                </a:solidFill>
              </a:rPr>
              <a:t> </a:t>
            </a:r>
            <a:r xmlns:a="http://schemas.openxmlformats.org/drawingml/2006/main">
              <a:rPr lang="gu" altLang="ko-KR" sz="3600">
                <a:solidFill>
                  <a:srgbClr val="0070c0"/>
                </a:solidFill>
              </a:rPr>
              <a:t>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ઈસુ તે છે જે પાપમાંથી આપણા પસ્તાવામાં આનંદ કરે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ખોવાયેલા ઘેટાંને શોધતી વખતે ભરવાડે શું ન કર્યું?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તેણે ખોવાયેલાને શોધવા માટે 99 ઘેટાં છોડી દીધા.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ખોવાયેલો શોધીને તેને આનંદ થયો.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તેણે એક નવું ઘેટું ખરીદ્યું.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તેણે લોકોને પાર્ટી માટે બોલાવ્યા.</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③ </a:t>
            </a:r>
            <a:r xmlns:a="http://schemas.openxmlformats.org/drawingml/2006/main">
              <a:rPr lang="gu" altLang="ko-KR" sz="2800">
                <a:solidFill>
                  <a:srgbClr val="ff0000"/>
                </a:solidFill>
              </a:rPr>
              <a:t>તેણે એક નવું ઘેટું ખરીદ્યું.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હું તમને કહું છું કે તે જ રીતે પસ્તાવો કરવાની જરૂર ન હોય તેવા નવ્વાણું ન્યાયી વ્યક્તિઓ કરતાં પસ્તાવો કરનાર એક પાપી પર સ્વર્ગમાં વધુ આનંદ થશે.</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70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સારા સમરિટનની વાર્તા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"તમને લાગે છે કે આ ત્રણમાંથી કોણ લૂંટારાઓના હાથમાં પડ્યો તે માણસનો પડોશી હતો?"</a:t>
            </a:r>
            <a:endParaRPr xmlns:a="http://schemas.openxmlformats.org/drawingml/2006/main" lang="en-US" altLang="ko-KR" sz="3600"/>
          </a:p>
          <a:p>
            <a:pPr xmlns:a="http://schemas.openxmlformats.org/drawingml/2006/main" lvl="0">
              <a:defRPr/>
            </a:pPr>
            <a:r xmlns:a="http://schemas.openxmlformats.org/drawingml/2006/main">
              <a:rPr lang="gu" altLang="ko-KR" sz="3600"/>
              <a:t>કાયદાના નિષ્ણાતે જવાબ આપ્યો, "જેણે તેના પર દયા કરી." ઈસુએ તેને કહ્યું, "જા અને તેમ કરો."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10:</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જ્યારે એક વ્યક્તિ એકલો ચાલી રહ્યો હતો, ત્યારે તે લૂંટારાઓને મળ્યો. તેઓએ તેને તેના કપડાં ઉતારી દીધા, તેને માર માર્યો અને તેને અડધો મૃત છોડીને ચાલ્યા ગયા.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પછી એક પાદરીએ તેને રસ્તામાં જોયો, તે બીજી બાજુથી પસાર થયો. તેમ એક લેવીએ પણ કર્યું.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બેથલેહેમના તબેલાની અંદર મેરી, જોસેફ અને બાળક ઈસુ હતા, જેઓ રાજા તરીકે પૃથ્વી પર આવ્યા હતા.</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ત્રીજે સ્થાને, એક સમરૂની તેને જોયો. સમરૂનીઓ એવા લોકો હતા જે યહૂદીઓને પસંદ ન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પરંતુ, સમરિટાને તેના પર દયા આવી, તેથી તેની સારવાર કરી અને તેની સારી સંભાળ લીધી.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કહ્યું: "ભગવાનના લોકો, કોઈપણ સમયે, સારા પાડોશી હોવા જોઈએ જે જરૂરિયાતમંદોને મદદ કરે છે."</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પાદરી અને લેવીઓ, સપાટી પર, ભગવાનની નજીક લાગતા હતા, પરંતુ તેઓ બીજા કોઈને પ્રેમ કરતા ન હતા.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સમરિટન, સપાટી પર, એવું લાગતું હતું કે તે ભગવાનની નજીક ન હતો, પરંતુ તે એક સારો પાડોશી હતો જે બીજાઓને પ્રેમ કરવા તૈયાર હતો.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આપણે એવા પણ બનવું જોઈએ કે જેઓ આપણા પડોશીઓને જરૂરતમાં મદદ કરે જો આપણે ઈશ્વરની નજીક હોઈએ.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લૂંટાયેલા લોકોની જેમ આપણે આપણા પાપો માટે મરવા મજબૂર છીએ.</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u" altLang="ko-KR" sz="3600">
                <a:solidFill>
                  <a:schemeClr val="tx1">
                    <a:lumMod val="65000"/>
                    <a:lumOff val="35000"/>
                  </a:schemeClr>
                </a:solidFill>
              </a:rPr>
              <a:t>પરંતુ ઈસુ એ છે જેણે આપણને આ ભયંકર પરિસ્થિતિમાંથી બચાવ્યા.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યાજક અને લેવીએ જ્યારે લૂંટાયેલા માણસને જોયો ત્યારે તેઓએ શું કર્યું?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તેઓએ તેમના માટે પ્રાર્થના કરી.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તેના ઘાવની સારવાર કરી.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તેઓ તેને હોસ્પિટલ લઈ ગયા.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તેઓ તેની પાસેથી બીજી બાજુથી પસાર થયા.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④ </a:t>
            </a:r>
            <a:r xmlns:a="http://schemas.openxmlformats.org/drawingml/2006/main">
              <a:rPr lang="gu" altLang="ko-KR" sz="2800">
                <a:solidFill>
                  <a:srgbClr val="ff0000"/>
                </a:solidFill>
              </a:rPr>
              <a:t>તેઓ તેની પાસેથી બીજી બાજુથી પસાર થયા.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gu" altLang="ko-KR" sz="3600"/>
              <a:t>"તમને લાગે છે કે આ ત્રણમાંથી કોણ લૂંટારાઓના હાથમાં પડ્યો તે માણસનો પડોશી હતો?"</a:t>
            </a:r>
            <a:endParaRPr xmlns:a="http://schemas.openxmlformats.org/drawingml/2006/main" lang="en-US" altLang="ko-KR" sz="3600"/>
          </a:p>
          <a:p>
            <a:pPr xmlns:a="http://schemas.openxmlformats.org/drawingml/2006/main" lvl="0">
              <a:defRPr/>
            </a:pPr>
            <a:r xmlns:a="http://schemas.openxmlformats.org/drawingml/2006/main">
              <a:rPr lang="gu" altLang="ko-KR" sz="3600"/>
              <a:t>કાયદાના નિષ્ણાતે જવાબ આપ્યો, "જેણે તેના પર દયા કરી." ઈસુએ તેને કહ્યું, "જા અને તેમ કરો."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10:</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71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મેરી અને માર્થા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gu" altLang="ko-KR" sz="4000"/>
              <a:t>પરંતુ માત્ર એક જ વસ્તુની જરૂર છે. મેરીએ જે વધુ સારું છે તે પસંદ કર્યું છે, અને તે તેની પાસેથી છીનવી લેવામાં આવશે નહીં."</a:t>
            </a:r>
            <a:endParaRPr xmlns:a="http://schemas.openxmlformats.org/drawingml/2006/main" lang="en-US" altLang="ko-KR" sz="4000"/>
          </a:p>
          <a:p>
            <a:pPr xmlns:a="http://schemas.openxmlformats.org/drawingml/2006/main" lvl="0">
              <a:defRPr/>
            </a:pPr>
            <a:r xmlns:a="http://schemas.openxmlformats.org/drawingml/2006/main">
              <a:rPr lang="gu"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gu"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10:</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ઈસુને મેરી અને માર્થાના ઘરે આમંત્રણ આપવામાં આવ્યું હતું.</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પૂર્વના ડૉક્ટરોએ ઈસુને ભેટ તરીકે તૈયાર કરેલું સોનું, ધૂપ અને ગંધરસ આપ્યું. "આ ભૂમિ પર આવવા બદલ ઈસુનો આભાર!"</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માર્થા કામમાં વ્યસ્ત હતી ત્યારે, મરિયમે આતુરતાથી ઈસુનું સાંભળ્યું.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"હું માની શકતી નથી કે મેરી મને એકલા કામ કરવા દે જ્યારે હું ખૂબ વ્યસ્ત હોઉં," માર્થાએ વિચાર્યું.</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આખરે માર્થાએ ઈસુને ફરિયાદ કરી. "ઈસુ, મહેરબાની કરીને મેરીને જવા દો. મારે એકલાને બહુ કામ 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કહ્યું, "વધુ ન કરો. મેરીને સાંભળવું ગમે છે, તેથી તે સાંભળતી રહેશે."</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solidFill>
                  <a:srgbClr val="ff0000"/>
                </a:solidFill>
              </a:rPr>
              <a:t>આજનો પાઠ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solidFill>
                  <a:schemeClr val="tx1">
                    <a:lumMod val="65000"/>
                    <a:lumOff val="35000"/>
                  </a:schemeClr>
                </a:solidFill>
              </a:rPr>
              <a:t>માર્થાએ વિચાર્યું કે મરિયમ માટે ઈસુનું સાંભળવું યોગ્ય નથી જ્યારે તેઓ પાસે ઘણું કરવાનું હતું.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પરંતુ, ઈસુએ તેઓને શીખવ્યું કે ઈસુનું સાંભળવું એ કોઈ પણ વસ્તુ કરતાં વધુ મૂલ્યવાન 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બાઇબલ સાંભળવાનો અને શીખવાનો સમય આપણા માટે સૌથી કિંમતી સમય 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u" altLang="ko-KR" sz="3200">
                <a:solidFill>
                  <a:schemeClr val="tx1">
                    <a:lumMod val="65000"/>
                    <a:lumOff val="35000"/>
                  </a:schemeClr>
                </a:solidFill>
              </a:rPr>
              <a:t>આપણે બાઇબલ સાંભળવા અને શીખવા માટે સમયથી વંચિત ન રહેવું જોઈએ.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gu" altLang="ko-KR" sz="3200"/>
              <a:t>ઈસુ કોણ છે?</a:t>
            </a:r>
            <a:r xmlns:a="http://schemas.openxmlformats.org/drawingml/2006/main">
              <a:rPr lang="g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rgbClr val="0070c0"/>
                </a:solidFill>
              </a:rPr>
              <a:t>ઈસુ 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u" altLang="ko-KR" sz="3600">
                <a:solidFill>
                  <a:schemeClr val="tx1">
                    <a:lumMod val="65000"/>
                    <a:lumOff val="35000"/>
                  </a:schemeClr>
                </a:solidFill>
              </a:rPr>
              <a:t>ઇસુ તે છે જેઓ ભગવાનનો શબ્દ સાંભળે છે તેઓને પ્રેમ કરે 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ક્વિઝ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u" altLang="ko-KR" sz="3200">
                <a:solidFill>
                  <a:schemeClr val="tx1">
                    <a:lumMod val="65000"/>
                    <a:lumOff val="35000"/>
                  </a:schemeClr>
                </a:solidFill>
              </a:rPr>
              <a:t>માર્થા ખૂબ કામ કરતી હતી ત્યારે મેરીએ શું કર્યું?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① </a:t>
            </a:r>
            <a:r xmlns:a="http://schemas.openxmlformats.org/drawingml/2006/main">
              <a:rPr lang="gu" altLang="ko-KR" sz="2800">
                <a:solidFill>
                  <a:schemeClr val="tx1">
                    <a:lumMod val="65000"/>
                    <a:lumOff val="35000"/>
                  </a:schemeClr>
                </a:solidFill>
              </a:rPr>
              <a:t>તેણીએ પ્રાર્થના કરી.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② </a:t>
            </a:r>
            <a:r xmlns:a="http://schemas.openxmlformats.org/drawingml/2006/main">
              <a:rPr lang="gu" altLang="ko-KR" sz="2800">
                <a:solidFill>
                  <a:schemeClr val="tx1">
                    <a:lumMod val="65000"/>
                    <a:lumOff val="35000"/>
                  </a:schemeClr>
                </a:solidFill>
              </a:rPr>
              <a:t>તેણીએ ઈસુની વાત સાંભળી.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③ </a:t>
            </a:r>
            <a:r xmlns:a="http://schemas.openxmlformats.org/drawingml/2006/main">
              <a:rPr lang="gu" altLang="ko-KR" sz="2800">
                <a:solidFill>
                  <a:schemeClr val="tx1">
                    <a:lumMod val="65000"/>
                    <a:lumOff val="35000"/>
                  </a:schemeClr>
                </a:solidFill>
              </a:rPr>
              <a:t>તે સૂતી હતી.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chemeClr val="tx1">
                    <a:lumMod val="65000"/>
                    <a:lumOff val="35000"/>
                  </a:schemeClr>
                </a:solidFill>
              </a:rPr>
              <a:t>④ </a:t>
            </a:r>
            <a:r xmlns:a="http://schemas.openxmlformats.org/drawingml/2006/main">
              <a:rPr lang="gu" altLang="ko-KR" sz="2800">
                <a:solidFill>
                  <a:schemeClr val="tx1">
                    <a:lumMod val="65000"/>
                    <a:lumOff val="35000"/>
                  </a:schemeClr>
                </a:solidFill>
              </a:rPr>
              <a:t>તેણીએ માર્થાને સખત મદદ કરી.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u" altLang="en-US" sz="2800">
                <a:solidFill>
                  <a:srgbClr val="ff0000"/>
                </a:solidFill>
              </a:rPr>
              <a:t>② </a:t>
            </a:r>
            <a:r xmlns:a="http://schemas.openxmlformats.org/drawingml/2006/main">
              <a:rPr lang="gu" altLang="ko-KR" sz="2800">
                <a:solidFill>
                  <a:srgbClr val="ff0000"/>
                </a:solidFill>
              </a:rPr>
              <a:t>તેણીએ ઈસુની વાત સાંભળી.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u" altLang="ko-KR" sz="4000"/>
              <a:t>આજનો શબ્દ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gu" altLang="ko-KR" sz="4000"/>
              <a:t>પરંતુ માત્ર એક જ વસ્તુની જરૂર છે. મેરીએ જે વધુ સારું છે તે પસંદ કર્યું છે, અને તે તેની પાસેથી છીનવી લેવામાં આવશે નહીં."</a:t>
            </a:r>
            <a:endParaRPr xmlns:a="http://schemas.openxmlformats.org/drawingml/2006/main" lang="en-US" altLang="ko-KR" sz="4000"/>
          </a:p>
          <a:p>
            <a:pPr xmlns:a="http://schemas.openxmlformats.org/drawingml/2006/main" lvl="0">
              <a:defRPr/>
            </a:pPr>
            <a:r xmlns:a="http://schemas.openxmlformats.org/drawingml/2006/main">
              <a:rPr lang="gu"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gu"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u" altLang="ko-KR" sz="2800">
                <a:solidFill>
                  <a:schemeClr val="tx1">
                    <a:lumMod val="65000"/>
                    <a:lumOff val="35000"/>
                  </a:schemeClr>
                </a:solidFill>
              </a:rPr>
              <a:t>લ્યુક</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10:</a:t>
            </a:r>
            <a:r xmlns:a="http://schemas.openxmlformats.org/drawingml/2006/main">
              <a:rPr lang="gu" altLang="en-US" sz="2800">
                <a:solidFill>
                  <a:schemeClr val="tx1">
                    <a:lumMod val="65000"/>
                    <a:lumOff val="35000"/>
                  </a:schemeClr>
                </a:solidFill>
              </a:rPr>
              <a:t> </a:t>
            </a:r>
            <a:r xmlns:a="http://schemas.openxmlformats.org/drawingml/2006/main">
              <a:rPr lang="gu"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u" altLang="ko-KR" sz="2500" dirty="0">
                <a:solidFill>
                  <a:schemeClr val="tx1">
                    <a:lumMod val="65000"/>
                    <a:lumOff val="35000"/>
                  </a:schemeClr>
                </a:solidFill>
              </a:rPr>
              <a:t>ઈઝરાયેલના ગાલીલમાં મેરી નામની એક કુંવારી રહેતી હતી. તેણીની સગાઈ જોસેફ નામના યુવક સાથે થઈ હતી.</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ડૉક્ટરો ઇઝરાયેલથી દૂર પણ રાજા ઈસુની ઉપાસના કરવા આવ્યા હતા.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ઈસુ લોકોનો સાચો રાજા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સમગ્ર વિશ્વમાં.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ઈસુ મારા રાજા પણ છે.</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ઈસુની ઉપાસના અને અનુસરવાનું જીવન જીવવું જોઈએ, જે હંમેશા રાજા 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આપણી ઉપાસનાને પાત્ર છે.</a:t>
            </a:r>
            <a:r xmlns:a="http://schemas.openxmlformats.org/drawingml/2006/main">
              <a:rPr altLang="en-US" lang="g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a:t>
            </a:r>
            <a:r xmlns:a="http://schemas.openxmlformats.org/drawingml/2006/main">
              <a:rPr altLang="en-US" lang="gu" sz="4000">
                <a:solidFill>
                  <a:srgbClr val="ff0000"/>
                </a:solidFill>
              </a:rPr>
              <a:t> </a:t>
            </a:r>
            <a:r xmlns:a="http://schemas.openxmlformats.org/drawingml/2006/main">
              <a:rPr altLang="ko-KR" lang="gu" sz="4000">
                <a:solidFill>
                  <a:srgbClr val="ff0000"/>
                </a:solidFill>
              </a:rPr>
              <a:t>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ઈસુને જન્મદિવસની ભેટ તરીકે કયું મળ્યું ન હતું?</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સોનું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ધૂપ</a:t>
            </a:r>
            <a:r xmlns:a="http://schemas.openxmlformats.org/drawingml/2006/main">
              <a:rPr altLang="en-US" lang="g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ગંધ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કમ્પ્યુટર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કમ્પ્યુટર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a:t>
            </a:r>
            <a:r xmlns:a="http://schemas.openxmlformats.org/drawingml/2006/main">
              <a:rPr altLang="en-US" lang="gu" sz="4000">
                <a:solidFill>
                  <a:srgbClr val="ff0000"/>
                </a:solidFill>
              </a:rPr>
              <a:t> </a:t>
            </a:r>
            <a:r xmlns:a="http://schemas.openxmlformats.org/drawingml/2006/main">
              <a:rPr altLang="ko-KR" lang="gu" sz="4000">
                <a:solidFill>
                  <a:srgbClr val="ff0000"/>
                </a:solidFill>
              </a:rPr>
              <a:t>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ઘરે આવીને, તેઓએ બાળકને તેની માતા મેરી સાથે જોયો, અને તેઓએ તેને પ્રણામ કર્યા અને તેની પૂજા કરી. પછી તેઓએ તેમનો ખજાનો ખોલ્યો અને તેને સોના, ધૂપ અને ગંધની ભેટો આપી.</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માથ્થી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a:t>
            </a:r>
            <a:r xmlns:a="http://schemas.openxmlformats.org/drawingml/2006/main">
              <a:rPr lang="gu" altLang="en-US" b="1">
                <a:solidFill>
                  <a:schemeClr val="tx1">
                    <a:lumMod val="50000"/>
                    <a:lumOff val="50000"/>
                  </a:schemeClr>
                </a:solidFill>
              </a:rPr>
              <a:t> </a:t>
            </a:r>
            <a:r xmlns:a="http://schemas.openxmlformats.org/drawingml/2006/main">
              <a:rPr lang="gu" altLang="ko-KR" b="1">
                <a:solidFill>
                  <a:schemeClr val="tx1">
                    <a:lumMod val="50000"/>
                    <a:lumOff val="50000"/>
                  </a:schemeClr>
                </a:solidFill>
              </a:rPr>
              <a:t>48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બાળક ઈસુ ઇજિપ્ત ભાગી ગયો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જ્યારે તેઓ ગયા, ત્યારે ભગવાનનો એક દૂત જોસેફને સ્વપ્નમાં દેખાયો. "ઊઠો," તેણે કહ્યું, "બાળક અને તેની માતાને લઈને ઇજિપ્તમાં નાસી જા. જ્યાં સુધી હું તમને કહું નહીં ત્યાં સુધી ત્યાં જ રહો, કારણ કે હેરોદ તેને મારી નાખવા બાળકને શોધશે."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માથ્થી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ઇઝરાયલના રાજા હેરોદે ઇસુના જન્મના સમાચાર મેગીઓ દ્વારા સાંભળીને ઇસુને મારી નાખવાનું કાવતરું ઘડ્યું.</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 કે, ભગવાન, જે હેરોદના તમામ કાવતરાને જાણતા હતા, તેણે સ્વપ્નમાં કહ્યું કે મેગીએ હેરોદથી દૂર જવું જોઈએ.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તેમ જ, મરિયમના પતિ જોસેફે એક સ્વર્ગદૂતને સ્વપ્નમાં કહેતા સાંભળ્યા: “ઇજિપ્ત ભાગી જાઓ. હેરોદ ઈસુને મારી નાખશે.”</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gu" sz="2800">
                <a:solidFill>
                  <a:schemeClr val="tx1">
                    <a:lumMod val="65000"/>
                    <a:lumOff val="35000"/>
                  </a:schemeClr>
                </a:solidFill>
              </a:rPr>
              <a:t>તે સાંભળીને, યુસફ મરિયમ અને બાળક ઈસુને લઈને હેરોદથી ઇજિપ્ત ભાગી ગયો.</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gu" sz="2800">
                <a:solidFill>
                  <a:schemeClr val="tx1">
                    <a:lumMod val="65000"/>
                    <a:lumOff val="35000"/>
                  </a:schemeClr>
                </a:solidFill>
              </a:rPr>
              <a:t>એક દિવસ એક દેવદૂત મેરીને દેખાયો. “નમસ્કાર, તમે જેઓ ખૂબ જ પ્રિય છો! પ્રભુ તમારી સાથે છે.”</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દરમિયાન, હેરોદ, જે જાણતો હતો કે તે જાદુગરો દ્વારા છેતરવામાં આવ્યો હતો, તેણે બેથલહેમના તમામ બાળકોને મારી નાખવાનો ભયંકર આદેશ આપ્યો. હેરોદના મૃત્યુ સુધી ઈસુએ ઇજિપ્તમાં રહેવું પડ્યું.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ઘેટાંપાળકો અને જાદુઓએ ઓળખી લીધું કે ઈસુ કોણ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 કે, હેરોદ, રાજા, ઈસુને ઓળખતો ન હતો. વધુમાં, તેના લોભને લીધે, તેણે ઈસુને મારી નાખવાનો પ્રયાસ કરવા માટે ક્રૂર પાપો કર્યા.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દુનિયામાં એવા ઘણા લોકો છે જેઓ ઈસુ વિશે સાંભળવાનો ઇનકાર કરે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 ખૂબ જ ગંભીર પાપ 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તે છે જે માણસની શક્તિથી રોકવાની હિંમત કરી શકતા નથી.</a:t>
            </a:r>
            <a:r xmlns:a="http://schemas.openxmlformats.org/drawingml/2006/main">
              <a:rPr altLang="en-US" lang="g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હેરોદથી ઈસુ ક્યાં ભાગી ગયા?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ઇજિપ્ત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અમેરિકા</a:t>
            </a:r>
            <a:r xmlns:a="http://schemas.openxmlformats.org/drawingml/2006/main">
              <a:rPr altLang="en-US" lang="g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કોરિયા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ઇઝરાયેલ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① </a:t>
            </a:r>
            <a:r xmlns:a="http://schemas.openxmlformats.org/drawingml/2006/main">
              <a:rPr altLang="ko-KR" lang="gu" sz="2800">
                <a:solidFill>
                  <a:srgbClr val="ff0000"/>
                </a:solidFill>
              </a:rPr>
              <a:t>ઇજિપ્ત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જ્યારે તેઓ ગયા, ત્યારે ભગવાનનો એક દૂત જોસેફને સ્વપ્નમાં દેખાયો. "ઊઠો," તેણે કહ્યું, "બાળક અને તેની માતાને લઈને ઇજિપ્તમાં નાસી જા. જ્યાં સુધી હું તમને કહું નહીં ત્યાં સુધી ત્યાં જ રહો, કારણ કે હેરોદ તેને મારી નાખવા બાળકને શોધશે."</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માથ્થી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49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મંદિરમાં છોકરો ઈસુ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"તમે મને કેમ શોધી રહ્યા હતા?" તેણે પૂછ્યું. "શું તમે જાણતા ન હતા કે મારે મારા પિતાના ઘરે હોવું જોઈએ?"</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પાસ્ખાપર્વ સમયે, જ્યારે ઈસુ 12 વર્ષના હતા, ત્યારે તે અને તેમના માતાપિતા યરૂશાલેમના મંદિરમાં આવ્યા.</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યરૂશાલેમના મંદિરમાંથી ઘરે જતા સમયે, જોસેફ અને મેરી ઈસુને શોધી શક્યા ન હતા.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જોસેફ અને મેરી ઈસુને શોધવા યરૂશાલેમના મંદિરમાં પાછા ગયા.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gu" altLang="ko-KR" sz="2800" dirty="0">
                <a:solidFill>
                  <a:schemeClr val="tx1">
                    <a:lumMod val="65000"/>
                    <a:lumOff val="35000"/>
                  </a:schemeClr>
                </a:solidFill>
              </a:rPr>
              <a:t>"મેરી, તમે એક પુત્રને જન્મ આપશો અને તમે તેનું નામ ઇસુ રાખશો." તે આ સમાચારથી ડરી ગઈ હતી.</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"શું તમે જાણતા ન હતા કે હું મારા પિતાના ઘરે હતો?" ઈસુ મંદિરમાં બાઇબલ શિક્ષકો સાથે ચર્ચા કરી રહ્યો હતો. તેઓ બધા ઈસુના ડહાપણથી આશ્ચર્યચકિત થયા.</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gu" sz="2800">
                <a:solidFill>
                  <a:schemeClr val="tx1">
                    <a:lumMod val="65000"/>
                    <a:lumOff val="35000"/>
                  </a:schemeClr>
                </a:solidFill>
              </a:rPr>
              <a:t>ત્યારથી, છોકરો ઇસુ ભગવાન અને લોકો સાથે વધુ પ્રેમાળ બન્યો છે કારણ કે તેની શાણપણ અને ઊંચાઈ વધે છે.</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છોકરો ઈસુ નાનપણથી જ જાણતો હતો કે તે ઈશ્વરનો પુત્ર છે. અને તારણહાર તરીકે જીવન માટે નિષ્ઠાપૂર્વક તૈયાર.</a:t>
            </a:r>
            <a:r xmlns:a="http://schemas.openxmlformats.org/drawingml/2006/main">
              <a:rPr altLang="en-US" lang="g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ભલે આપણે યુવાન છીએ,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સ્પષ્ટપણે યાદ રાખવું જોઈએ કે આપણે ઈશ્વરના બાળકો છીએ.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તેથી આપણે ભગવાન અને લોકોને બતાવવાની જરૂર છે કે આપણે ભગવાનના બાળકો તરીકે જીવીએ છીએ.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ઈશ્વરના પુત્ર છે, પરંતુ તેમણે દૈહિક માતાપિતા માટે નમ્રતા અને આજ્ઞાપાલનનું ઉદાહરણ બેસાડ્યું.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ખોવાયેલો ઈસુ ક્યાં હતો?</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માં</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આ</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શૌચાલય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મહેલમાં</a:t>
            </a:r>
            <a:r xmlns:a="http://schemas.openxmlformats.org/drawingml/2006/main">
              <a:rPr altLang="en-US" lang="g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માં</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આ</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મંદિર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ઘરમાં</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③ </a:t>
            </a:r>
            <a:r xmlns:a="http://schemas.openxmlformats.org/drawingml/2006/main">
              <a:rPr altLang="ko-KR" lang="gu" sz="2800">
                <a:solidFill>
                  <a:srgbClr val="ff0000"/>
                </a:solidFill>
              </a:rPr>
              <a:t>મંદિરમાં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"તમે મને કેમ શોધી રહ્યા હતા?" તેણે પૂછ્યું. "શું તમે જાણતા ન હતા કે મારે મારા પિતાના ઘરે હોવું જોઈએ?"</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લ્યુક</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50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ઈસુનો બાપ્તિસ્મા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"રણમાં બોલાવનારનો અવાજ, 'ભગવાન માટે માર્ગ તૈયાર કરો, તેના માટે સીધા માર્ગો બનાવો.'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4.અને તેથી જ્હોન આવ્યો, રણપ્રદેશમાં બાપ્તિસ્મા આપતો અને પાપોની ક્ષમા માટે પસ્તાવાના બાપ્તિસ્માનો ઉપદેશ આપતો.</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જ્યારે ઈસુ ત્રીસ વર્ષનો હતો, ત્યારે રણમાં એક વિચિત્ર માણસ ઊંટના વસ્ત્રો પહેરીને તિત્તીધોડા અને જંગલી મધ ખાતો દેખાયો.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તેનું નામ જ્હોન ધ બાપ્ટિસ્ટ હતું. તેણે લોકોને પસ્તાવો કરવા અને બાપ્તિસ્મા લેવાનું આહ્વાન કર્યું કારણ કે તારણહાર આવશે.</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gu" altLang="ko-KR" sz="2800" dirty="0">
                <a:solidFill>
                  <a:schemeClr val="tx1">
                    <a:lumMod val="65000"/>
                    <a:lumOff val="35000"/>
                  </a:schemeClr>
                </a:solidFill>
              </a:rPr>
              <a:t>પરંતુ, તેણીએ ઈશ્વરના સંદેશનું પાલન કર્યું. “હું પ્રભુનો સેવક છું. તેં કહ્યું તેમ મારા માટે થાય.</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'મારી પાછળ આવનારને તૈયાર કરવા હું અહીં આવ્યો છું!'</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u" altLang="ko-KR" sz="2800">
                <a:solidFill>
                  <a:schemeClr val="tx1">
                    <a:lumMod val="65000"/>
                    <a:lumOff val="35000"/>
                  </a:schemeClr>
                </a:solidFill>
              </a:rPr>
              <a:t>યોહાન બાપ્તિસ્ત ઈસુનો માર્ગ તૈયાર કરી રહ્યો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 પણ યોહાન બાપ્તિસ્ત દ્વારા બાપ્તિસ્મા લેવા આવ્યા હતા.</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u" altLang="ko-KR" sz="2800">
                <a:solidFill>
                  <a:schemeClr val="tx1">
                    <a:lumMod val="65000"/>
                    <a:lumOff val="35000"/>
                  </a:schemeClr>
                </a:solidFill>
              </a:rPr>
              <a:t>“જુઓ! ભગવાનનું લેમ્બ, જે વિશ્વના પાપને દૂર કરે છે!" જ્હોન બાપ્તિસ્તે ઈસુનો મોટેથી પરિચય કરાવ્યો.</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જ્યારે ઈસુએ જ્હોન દ્વારા બાપ્તિસ્મા લીધું, ત્યારે સ્વર્ગમાંથી એક અવાજ આવ્યો જેમાં પવિત્ર આત્મા કબૂતરની જેમ તેમના પર ઉતર્યો: “તું મારો પુત્ર છે, જેને હું પ્રેમ કરું છું; તમારી સાથે હું ખૂબ જ ખુશ 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જ્હોન બાપ્તિસ્તે પોતાને ઊંચો કર્યો ન હતો.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તેણે પોતાનું જીવન સંપૂર્ણ રીતે ઈસુનો પરિચય કરાવવા માટે સમર્પિત કર્યું.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હું કોના માટે જીવું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જ્હોન બાપ્ટિસ્ટની જેમ, આપણે એવું જીવન જીવવું જોઈએ કે જે મને બડાઈ મારવા અને ઉત્તેજન આપવાને બદલે ઈસુને ઉત્તેજન આપે અને તેનો પરિચય આપે.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ઇસુ ભગવાનનો એકમાત્ર પુત્ર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ઈસુએ બાપ્તિસ્મા લીધું ત્યારે સ્વર્ગમાંથી શું આવ્યું??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કાગડો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પવિત્ર આત્મા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શાહમૃગ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સ્પેરો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② </a:t>
            </a:r>
            <a:r xmlns:a="http://schemas.openxmlformats.org/drawingml/2006/main">
              <a:rPr altLang="ko-KR" lang="gu" sz="2800">
                <a:solidFill>
                  <a:srgbClr val="ff0000"/>
                </a:solidFill>
              </a:rPr>
              <a:t>પવિત્ર આત્મા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"રણમાં બોલાવનારનો અવાજ, 'ભગવાન માટે માર્ગ તૈયાર કરો, તેના માટે સીધા માર્ગો બનાવો.'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u" sz="3600">
                <a:solidFill>
                  <a:schemeClr val="tx1">
                    <a:lumMod val="65000"/>
                    <a:lumOff val="35000"/>
                  </a:schemeClr>
                </a:solidFill>
              </a:rPr>
              <a:t>4.અને તેથી જ્હોન આવ્યો, રણપ્રદેશમાં બાપ્તિસ્મા આપતો અને પાપોની ક્ષમા માટે પસ્તાવાના બાપ્તિસ્માનો ઉપદેશ આપતો.</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ચિહ્ન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1:</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51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ઈસુને શેતાન દ્વારા લલચાવવામાં આવ્યો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ઈસુએ તેને કહ્યું, "હે શેતાન, મારાથી દૂર રહે, કેમ કે એવું લખેલું છે: 'તમારા ઈશ્વર પ્રભુની ભક્તિ કર અને તેની જ સેવા કર.'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ચાળીસ દિવસ ઉપવાસ અને પ્રાર્થના કર્યા પછી, શેતાન દેખાયો અને ઈસુને લલચાવ્યો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gu" altLang="ko-KR" sz="2500" dirty="0">
                <a:solidFill>
                  <a:schemeClr val="tx1">
                    <a:lumMod val="65000"/>
                    <a:lumOff val="35000"/>
                  </a:schemeClr>
                </a:solidFill>
              </a:rPr>
              <a:t>તેથી, તે કુંવારી હોવા છતાં, તે ગર્ભવતી બની હતી. આ બાળકનું નામ જીસસ છે. તે ભગવાનનો પુત્ર છે જે ભવિષ્યમાં બધા લોકોને તેમના પાપોથી બચાવશે.</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“તને ભૂખ લાગી છે? આ પથ્થરથી ચોખાની કેક બનાવો અને ખાઓ!” શેતાને પહેલી કસોટી કરી. પરંતુ ઈસુએ ઈશ્વરના શબ્દથી કસોટીને હરાવ્યો.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 પછી અહીંથી કૂદી જા! જો તમે ઈશ્વરના પુત્ર છો, તો તમે મરશો નહિ.” મંદિરની ટોચ પર શેતાને બીજી વાર ઈસુની કસોટી કરી.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આ સમયે, તે ઈસુને એક ખૂબ ઊંચા પર્વત પર લઈ ગયો અને ઈસુને વિશ્વનું આખું રાજ્ય બતાવ્યું અને કહ્યું, "જો તમે મને નમન કરશો, તો હું તમને આ બધું આપીશ!" પરંતુ ઈસુએ ઈશ્વરના શબ્દ સાથેની ત્રીજી કસોટીને નકારી કાઢી.</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આખરે, ઈસુએ શેતાનની બધી લાલચોને પરાસ્ત કરી. ભગવાન ઇસુથી પ્રસન્ન હતા જેમણે બધી લાલચો પર કાબુ મેળવ્યો હતો.</a:t>
            </a:r>
            <a:r xmlns:a="http://schemas.openxmlformats.org/drawingml/2006/main">
              <a:rPr lang="g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ઈસુ ઈશ્વરના પુત્ર હતા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પરંતુ, અમારી જેમ તે પણ શેતાન દ્વારા લલચાઈ ગયો.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પરંતુ, ઈશ્વરના શબ્દ વડે ઈસુએ શેતાનની લાલચ પર કાબુ મેળવ્યો.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શેતાન હજુ પણ આપણને લલચાવે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 કે, ઈસુની જેમ, આપણે ભગવાનના શબ્દથી શેતાનની લાલચને દૂર કરી શકીએ છીએ</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rgbClr val="ff0000"/>
                </a:solidFill>
              </a:rPr>
              <a:t>ઈસુ કોણ છે?</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જીસસ..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આપણે જે પ્રલોભનોનો સામનો કરીએ છીએ તેનો સામનો કરવા ઈસુ આપણો મદદગાર છે. અને તે તે છે જે આપણને મળેલી તમામ પડકારોને સમજે છે અને તેમાંથી બહાર આવવામાં મદદ કરે છે.</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શેતાને ઈસુને કેટલી કસોટીઓ આપી?</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એક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બે</a:t>
            </a:r>
            <a:r xmlns:a="http://schemas.openxmlformats.org/drawingml/2006/main">
              <a:rPr altLang="en-US" lang="g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ત્રણ</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ચાર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③ </a:t>
            </a:r>
            <a:r xmlns:a="http://schemas.openxmlformats.org/drawingml/2006/main">
              <a:rPr altLang="ko-KR" lang="gu" sz="2800">
                <a:solidFill>
                  <a:srgbClr val="ff0000"/>
                </a:solidFill>
              </a:rPr>
              <a:t>ત્રણ</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ઈસુએ તેને કહ્યું, "હે શેતાન, મારાથી દૂર રહે, કેમ કે એવું લખેલું છે: 'તમારા ઈશ્વર પ્રભુની ભક્તિ કર અને તેની જ સેવા કર.'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મેથ્યુ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52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પાણી</a:t>
            </a:r>
            <a:r xmlns:a="http://schemas.openxmlformats.org/drawingml/2006/main">
              <a:rPr lang="gu" altLang="en-US" sz="4400"/>
              <a:t> </a:t>
            </a:r>
            <a:r xmlns:a="http://schemas.openxmlformats.org/drawingml/2006/main">
              <a:rPr lang="gu" altLang="ko-KR" sz="4400"/>
              <a:t>વાઇન માં ફેરવાઈ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આ, તેમના ચમત્કારિક ચિહ્નોમાંનું પ્રથમ, ઈસુએ ગાલીલના કાનામાં કર્યું. આ રીતે તેણે પોતાનો મહિમા પ્રગટ કર્યો, અને તેના શિષ્યોએ તેમનામાં વિશ્વાસ મૂક્યો.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મરિયમ પરણિત ન હોવા છતાં પુત્ર થવાથી ડરતી હતી.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 કે, તેણીએ વિશ્વાસ દ્વારા ભગવાનનો શબ્દ પ્રાપ્ત કર્યો અને તેનું પાલન કર્યું.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જ્યારે આપણે ઈશ્વરના શબ્દમાં વિશ્વાસ કરીએ છીએ અને તેનું પાલન કરીએ છીએ ત્યારે આપણે ભયભીત હોઈ શકીએ છીએ. પરંતુ મેરીની કબૂલાતની જેમ, આપણે કબૂલાત કરવી જોઈએ કે "તમે કહ્યું છે તેમ મારી સાથે થાય."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ગાલીલના કાનામાં લગ્ન યોજાયા. ઈસુ અને તેમના શિષ્યોને પણ લગ્નમાં આમંત્રણ આપવામાં આવ્યું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પરંતુ એક સમસ્યા હતી. વાઇન ખતમ થઈ ગયો હતો. વાઇન વિના, તમે તહેવાર માણી શકતા નથી.</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ઈસુએ ઘરના નોકરોને બરણીમાં પાણી રેડવાનું કહ્યું. નોકરોએ જે કહ્યું તે કર્યું.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 પછી, બરણીમાં પાણી સ્વાદ માટે લેવામાં આવ્યું. બરણીમાંનું પાણી ખૂબ જ સ્વાદિષ્ટ વાઇનમાં ફેરવાઈ ગયું હતું.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મહેમાનો વાઇન ચાખી અને આશ્ચર્યચકિત થઈ ગયા. તેઓને પ્રથમ વખત કરતાં વધુ સ્વાદિષ્ટ વાઇન પીરસવામાં આવી હતી, અને ઈસુના ચમત્કારને કારણે, તહેવાર વધુ રોમાંચક બની શકે 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પાઠ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ઈસુના સમયમાં, વાઇન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તહેવાર પર સંપૂર્ણપણે અનિવાર્ય હતું.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ઈસુએ પાણીને દ્રાક્ષારસ બનાવ્યું અને તહેવાર માટે જરૂરી વસ્તુઓ પૂરી પાડી.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માટે, ઈસુ એક અનિવાર્ય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તહેવારમાં વાઇન જેવું.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આપણે ઈસુની કૃપાને યાદ રાખવી જોઈએ જેણે આપણને પોતાને સોંપ્યા.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a:t>
            </a:r>
            <a:r xmlns:a="http://schemas.openxmlformats.org/drawingml/2006/main">
              <a:rPr altLang="en-US" lang="g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WHO</a:t>
            </a:r>
            <a:r xmlns:a="http://schemas.openxmlformats.org/drawingml/2006/main">
              <a:rPr altLang="en-US" lang="gu" sz="3200"/>
              <a:t> </a:t>
            </a:r>
            <a:r xmlns:a="http://schemas.openxmlformats.org/drawingml/2006/main">
              <a:rPr altLang="ko-KR" lang="gu" sz="3200"/>
              <a:t>છે</a:t>
            </a:r>
            <a:r xmlns:a="http://schemas.openxmlformats.org/drawingml/2006/main">
              <a:rPr altLang="en-US" lang="gu" sz="3200"/>
              <a:t> </a:t>
            </a:r>
            <a:r xmlns:a="http://schemas.openxmlformats.org/drawingml/2006/main">
              <a:rPr altLang="ko-KR" lang="gu" sz="3200"/>
              <a:t>ઈસુ?</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 એ આપણો આનંદ છે, તહેવારના વાઇન જેવો.</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ઈસુએ પાણીને શેમાં ફેરવ્યું?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દૂધ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નારંગીનો રસ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બ્રેડ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વાઇન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④ </a:t>
            </a:r>
            <a:r xmlns:a="http://schemas.openxmlformats.org/drawingml/2006/main">
              <a:rPr altLang="ko-KR" lang="gu" sz="2800">
                <a:solidFill>
                  <a:srgbClr val="ff0000"/>
                </a:solidFill>
              </a:rPr>
              <a:t>વાઇન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આ, તેમના ચમત્કારિક ચિહ્નોમાંનું પ્રથમ, ઈસુએ ગાલીલના કાનામાં કર્યું. આ રીતે તેણે પોતાનો મહિમા પ્રગટ કર્યો, અને તેના શિષ્યોએ તેમનામાં વિશ્વાસ મૂક્યો.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u" altLang="ko-KR" b="1">
                <a:solidFill>
                  <a:schemeClr val="tx1">
                    <a:lumMod val="50000"/>
                    <a:lumOff val="50000"/>
                  </a:schemeClr>
                </a:solidFill>
              </a:rPr>
              <a:t>નંબર 53 ભગવાનનો શબ્દ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u" altLang="ko-KR" sz="4400"/>
              <a:t>નિકોદેમસ રાત્રે ઈસુ પાસે આવ્યો.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gu" sz="3200">
                <a:solidFill>
                  <a:srgbClr val="FF0000"/>
                </a:solidFill>
              </a:rPr>
              <a:t>ઈસુ કોણ છે?</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gu" sz="3600">
                <a:solidFill>
                  <a:srgbClr val="0070C0"/>
                </a:solidFill>
              </a:rPr>
              <a:t>ઈસુ છે..</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gu" sz="3600">
                <a:solidFill>
                  <a:schemeClr val="tx1">
                    <a:lumMod val="65000"/>
                    <a:lumOff val="35000"/>
                  </a:schemeClr>
                </a:solidFill>
              </a:rPr>
              <a:t>ઈસુ આપણા તારણહાર તરીકે પૃથ્વી પર આવ્યા.</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ઈસુએ જવાબ આપ્યો, "હું તમને સત્ય કહું છું, કોઈ પણ વ્યક્તિ જ્યાં સુધી પાણી અને આત્માથી જન્મે નહીં ત્યાં સુધી ઈશ્વરના રાજ્યમાં પ્રવેશી શકતો નથી.</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gu" sz="2800">
                <a:solidFill>
                  <a:schemeClr val="tx1">
                    <a:lumMod val="65000"/>
                    <a:lumOff val="35000"/>
                  </a:schemeClr>
                </a:solidFill>
              </a:rPr>
              <a:t>નિકોદેમસ નામનો એક માણસ હતો જે ઇઝરાયેલનો શિક્ષક હતો.</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તેમણે</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આવ્યા</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પ્રતિ</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જીસસ</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પ્રતિ</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પુછવું</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ખાતે</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રાત</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"હું ભગવાનના રાજ્યમાં કેવી રીતે પ્રવેશ કરી શકું?"</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u" altLang="ko-KR" sz="2800">
                <a:solidFill>
                  <a:schemeClr val="tx1">
                    <a:lumMod val="65000"/>
                    <a:lumOff val="35000"/>
                  </a:schemeClr>
                </a:solidFill>
              </a:rPr>
              <a:t>"જો તમે ફરીથી જન્મ્યા નથી, તો તમે ભગવાનના રાજ્યમાં પ્રવેશી શકતા નથી." ઈસુએ જવાબ આપ્યો.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 સમજી શક્યો ન હતો કે તેણે ફરીથી જન્મ લેવો પડશે. "શું હું મારી માતાના ગર્ભાશયમાં પાછો જાઉં અને ફરીથી બહાર આવું?"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gu" altLang="ko-KR" sz="2600">
                <a:solidFill>
                  <a:schemeClr val="tx1">
                    <a:lumMod val="65000"/>
                    <a:lumOff val="35000"/>
                  </a:schemeClr>
                </a:solidFill>
              </a:rPr>
              <a:t>“આત્માએ, શરીરનો નહિ, ફરીથી જન્મ લેવો જોઈએ. "માણસ ફરીથી પાણી અને પવિત્ર આત્મા સાથે જન્મી શકે છે." ઈસુએ જવાબ આપ્યો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gu" altLang="ko-KR" sz="2800">
                <a:solidFill>
                  <a:schemeClr val="tx1">
                    <a:lumMod val="65000"/>
                    <a:lumOff val="35000"/>
                  </a:schemeClr>
                </a:solidFill>
              </a:rPr>
              <a:t>"તમારે મારામાં વિશ્વાસ કરવો જોઈએ અને બચાવી શકાય છે." ઈસુએ નિકોદેમસને ફરીથી જન્મ લેવાનું રહસ્ય કહ્યું.</a:t>
            </a:r>
            <a:r xmlns:a="http://schemas.openxmlformats.org/drawingml/2006/main">
              <a:rPr lang="gu"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a:t>
            </a:r>
            <a:r xmlns:a="http://schemas.openxmlformats.org/drawingml/2006/main">
              <a:rPr altLang="en-US" lang="gu" sz="4000">
                <a:solidFill>
                  <a:srgbClr val="ff0000"/>
                </a:solidFill>
              </a:rPr>
              <a:t> </a:t>
            </a:r>
            <a:r xmlns:a="http://schemas.openxmlformats.org/drawingml/2006/main">
              <a:rPr altLang="ko-KR" lang="gu" sz="4000">
                <a:solidFill>
                  <a:srgbClr val="ff0000"/>
                </a:solidFill>
              </a:rPr>
              <a:t>પાઠ</a:t>
            </a:r>
            <a:r xmlns:a="http://schemas.openxmlformats.org/drawingml/2006/main">
              <a:rPr altLang="en-US" lang="g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solidFill>
                  <a:schemeClr val="tx1">
                    <a:lumMod val="65000"/>
                    <a:lumOff val="35000"/>
                  </a:schemeClr>
                </a:solidFill>
              </a:rPr>
              <a:t>જો તમે ઈસુમાં વિશ્વાસ કરો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તમારો આત્મા ફરીથી જન્મ લેશે.</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જેઓ ઈસુમાં વિશ્વાસ કરે છે તેઓ ફરીથી જન્મે છે અને તમે બનશો</a:t>
            </a:r>
            <a:r xmlns:a="http://schemas.openxmlformats.org/drawingml/2006/main">
              <a:rPr altLang="en-US" lang="gu" sz="3200">
                <a:solidFill>
                  <a:schemeClr val="tx1">
                    <a:lumMod val="65000"/>
                    <a:lumOff val="35000"/>
                  </a:schemeClr>
                </a:solidFill>
              </a:rPr>
              <a:t> </a:t>
            </a:r>
            <a:r xmlns:a="http://schemas.openxmlformats.org/drawingml/2006/main">
              <a:rPr altLang="ko-KR" lang="gu" sz="3200">
                <a:solidFill>
                  <a:schemeClr val="tx1">
                    <a:lumMod val="65000"/>
                    <a:lumOff val="35000"/>
                  </a:schemeClr>
                </a:solidFill>
              </a:rPr>
              <a:t>પાપને ધિક્કારવું અને ભગવાનને પ્રેમ કરવો.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શું તમે ફરીથી જન્મ્યા 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u" sz="3200">
                <a:solidFill>
                  <a:schemeClr val="tx1">
                    <a:lumMod val="65000"/>
                    <a:lumOff val="35000"/>
                  </a:schemeClr>
                </a:solidFill>
              </a:rPr>
              <a:t>અમે ઈસુમાં વિશ્વાસ કરીએ છીએ અને ફરીથી જન્મ લઈએ છીએ. તેથી, આપણે યાદ રાખવું જોઈએ કે આપણે વિશ્વથી અલગ લોકો છીએ.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gu" sz="3200"/>
              <a:t>ઈસુ કોણ છે?</a:t>
            </a:r>
            <a:r xmlns:a="http://schemas.openxmlformats.org/drawingml/2006/main">
              <a:rPr altLang="en-US" lang="g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rgbClr val="0070c0"/>
                </a:solidFill>
              </a:rPr>
              <a:t>ઈસુ 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જીસસ</a:t>
            </a:r>
            <a:r xmlns:a="http://schemas.openxmlformats.org/drawingml/2006/main">
              <a:rPr altLang="en-US" lang="gu" sz="3600">
                <a:solidFill>
                  <a:schemeClr val="tx1">
                    <a:lumMod val="65000"/>
                    <a:lumOff val="35000"/>
                  </a:schemeClr>
                </a:solidFill>
              </a:rPr>
              <a:t> </a:t>
            </a:r>
            <a:r xmlns:a="http://schemas.openxmlformats.org/drawingml/2006/main">
              <a:rPr altLang="ko-KR" lang="gu" sz="3600">
                <a:solidFill>
                  <a:schemeClr val="tx1">
                    <a:lumMod val="65000"/>
                    <a:lumOff val="35000"/>
                  </a:schemeClr>
                </a:solidFill>
              </a:rPr>
              <a:t>તે જ છે જે તેનામાં વિશ્વાસ કરનારાઓને ન્યાયી બનાવે છે અને ફરીથી જન્મ લે 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ક્વિઝ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શું આપણને ફરીથી જન્મ આપે છે?</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① </a:t>
            </a:r>
            <a:r xmlns:a="http://schemas.openxmlformats.org/drawingml/2006/main">
              <a:rPr altLang="ko-KR" lang="gu" sz="2800">
                <a:solidFill>
                  <a:schemeClr val="tx1">
                    <a:lumMod val="65000"/>
                    <a:lumOff val="35000"/>
                  </a:schemeClr>
                </a:solidFill>
              </a:rPr>
              <a:t>પાણી અને આત્મા સાથે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② </a:t>
            </a:r>
            <a:r xmlns:a="http://schemas.openxmlformats.org/drawingml/2006/main">
              <a:rPr altLang="ko-KR" lang="gu" sz="2800">
                <a:solidFill>
                  <a:schemeClr val="tx1">
                    <a:lumMod val="65000"/>
                    <a:lumOff val="35000"/>
                  </a:schemeClr>
                </a:solidFill>
              </a:rPr>
              <a:t>તેલ અને આગ સાથે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③ </a:t>
            </a:r>
            <a:r xmlns:a="http://schemas.openxmlformats.org/drawingml/2006/main">
              <a:rPr altLang="ko-KR" lang="gu" sz="2800">
                <a:solidFill>
                  <a:schemeClr val="tx1">
                    <a:lumMod val="65000"/>
                    <a:lumOff val="35000"/>
                  </a:schemeClr>
                </a:solidFill>
              </a:rPr>
              <a:t>આંસુ અને ગીતો સાથે</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chemeClr val="tx1">
                    <a:lumMod val="65000"/>
                    <a:lumOff val="35000"/>
                  </a:schemeClr>
                </a:solidFill>
              </a:rPr>
              <a:t>④ </a:t>
            </a:r>
            <a:r xmlns:a="http://schemas.openxmlformats.org/drawingml/2006/main">
              <a:rPr altLang="ko-KR" lang="gu" sz="2800">
                <a:solidFill>
                  <a:schemeClr val="tx1">
                    <a:lumMod val="65000"/>
                    <a:lumOff val="35000"/>
                  </a:schemeClr>
                </a:solidFill>
              </a:rPr>
              <a:t>પ્રાર્થના અને પૂજા સાથે</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gu" sz="2800">
                <a:solidFill>
                  <a:srgbClr val="ff0000"/>
                </a:solidFill>
              </a:rPr>
              <a:t>① </a:t>
            </a:r>
            <a:r xmlns:a="http://schemas.openxmlformats.org/drawingml/2006/main">
              <a:rPr altLang="ko-KR" lang="gu" sz="2800">
                <a:solidFill>
                  <a:srgbClr val="ff0000"/>
                </a:solidFill>
              </a:rPr>
              <a:t>પાણી અને આત્મા સાથે</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u" sz="4000">
                <a:solidFill>
                  <a:srgbClr val="ff0000"/>
                </a:solidFill>
              </a:rPr>
              <a:t>આજનો શબ્દ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u" sz="3600">
                <a:solidFill>
                  <a:schemeClr val="tx1">
                    <a:lumMod val="65000"/>
                    <a:lumOff val="35000"/>
                  </a:schemeClr>
                </a:solidFill>
              </a:rPr>
              <a:t>ઈસુએ જવાબ આપ્યો, "હું તમને સત્ય કહું છું, કોઈ પણ વ્યક્તિ જ્યાં સુધી પાણી અને આત્માથી જન્મે નહીં ત્યાં સુધી ઈશ્વરના રાજ્યમાં પ્રવેશી શકતો નથી.</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u" sz="2800">
                <a:solidFill>
                  <a:schemeClr val="tx1">
                    <a:lumMod val="65000"/>
                    <a:lumOff val="35000"/>
                  </a:schemeClr>
                </a:solidFill>
              </a:rPr>
              <a:t>જ્હોન</a:t>
            </a:r>
            <a:r xmlns:a="http://schemas.openxmlformats.org/drawingml/2006/main">
              <a:rPr altLang="en-US" lang="gu" sz="2800">
                <a:solidFill>
                  <a:schemeClr val="tx1">
                    <a:lumMod val="65000"/>
                    <a:lumOff val="35000"/>
                  </a:schemeClr>
                </a:solidFill>
              </a:rPr>
              <a:t> </a:t>
            </a:r>
            <a:r xmlns:a="http://schemas.openxmlformats.org/drawingml/2006/main">
              <a:rPr altLang="ko-KR" lang="gu"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